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49DAB8-165F-407C-928A-EE614F0D3E25}"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659020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9DAB8-165F-407C-928A-EE614F0D3E25}"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268594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9DAB8-165F-407C-928A-EE614F0D3E25}"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4269307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9DAB8-165F-407C-928A-EE614F0D3E25}"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234419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49DAB8-165F-407C-928A-EE614F0D3E25}"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3714510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49DAB8-165F-407C-928A-EE614F0D3E25}"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18133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49DAB8-165F-407C-928A-EE614F0D3E25}" type="datetimeFigureOut">
              <a:rPr lang="en-US" smtClean="0"/>
              <a:t>10/30/2014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2076059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49DAB8-165F-407C-928A-EE614F0D3E25}" type="datetimeFigureOut">
              <a:rPr lang="en-US" smtClean="0"/>
              <a:t>10/30/2014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99052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49DAB8-165F-407C-928A-EE614F0D3E25}" type="datetimeFigureOut">
              <a:rPr lang="en-US" smtClean="0"/>
              <a:t>10/30/2014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567173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9DAB8-165F-407C-928A-EE614F0D3E25}"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235952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9DAB8-165F-407C-928A-EE614F0D3E25}"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DF062F-A009-4800-873E-A54E7E61267B}" type="slidenum">
              <a:rPr lang="en-US" smtClean="0"/>
              <a:t>‹#›</a:t>
            </a:fld>
            <a:endParaRPr lang="en-US"/>
          </a:p>
        </p:txBody>
      </p:sp>
    </p:spTree>
    <p:extLst>
      <p:ext uri="{BB962C8B-B14F-4D97-AF65-F5344CB8AC3E}">
        <p14:creationId xmlns:p14="http://schemas.microsoft.com/office/powerpoint/2010/main" val="3546680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9DAB8-165F-407C-928A-EE614F0D3E25}" type="datetimeFigureOut">
              <a:rPr lang="en-US" smtClean="0"/>
              <a:t>10/30/2014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DF062F-A009-4800-873E-A54E7E61267B}" type="slidenum">
              <a:rPr lang="en-US" smtClean="0"/>
              <a:t>‹#›</a:t>
            </a:fld>
            <a:endParaRPr lang="en-US"/>
          </a:p>
        </p:txBody>
      </p:sp>
    </p:spTree>
    <p:extLst>
      <p:ext uri="{BB962C8B-B14F-4D97-AF65-F5344CB8AC3E}">
        <p14:creationId xmlns:p14="http://schemas.microsoft.com/office/powerpoint/2010/main" val="33854736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8" Type="http://schemas.openxmlformats.org/officeDocument/2006/relationships/hyperlink" Target="http://wikifeqh.ir/%D8%AF%D9%86%DB%8C%D8%A7" TargetMode="External"/><Relationship Id="rId3" Type="http://schemas.openxmlformats.org/officeDocument/2006/relationships/hyperlink" Target="http://wikifeqh.ir/%D9%82%D9%87%D8%B1" TargetMode="External"/><Relationship Id="rId7" Type="http://schemas.openxmlformats.org/officeDocument/2006/relationships/hyperlink" Target="http://wikifeqh.ir/%D8%AF%DB%8C%D9%86" TargetMode="Externa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hyperlink" Target="http://wikifeqh.ir/%D8%B1%D8%B6%D8%A7%DB%8C%D8%AA" TargetMode="External"/><Relationship Id="rId5" Type="http://schemas.openxmlformats.org/officeDocument/2006/relationships/hyperlink" Target="http://wikifeqh.ir/%D8%B1%D9%88%D8%B2%DB%8C" TargetMode="External"/><Relationship Id="rId10" Type="http://schemas.openxmlformats.org/officeDocument/2006/relationships/hyperlink" Target="http://wikifeqh.ir/%D8%AB%D9%88%D8%A7%D8%A8" TargetMode="External"/><Relationship Id="rId4" Type="http://schemas.openxmlformats.org/officeDocument/2006/relationships/hyperlink" Target="http://wikifeqh.ir/%D8%AE%D8%AF%D8%A7" TargetMode="External"/><Relationship Id="rId9" Type="http://schemas.openxmlformats.org/officeDocument/2006/relationships/hyperlink" Target="http://wikifeqh.ir/%D8%AE%D9%84%DB%8C%D9%81%D9%87"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wikifeqh.ir/%D8%A7%D9%85%D8%B1_%D8%A8%D9%87_%D9%85%D8%B9%D8%B1%D9%88%D9%81#foot56" TargetMode="External"/><Relationship Id="rId3" Type="http://schemas.openxmlformats.org/officeDocument/2006/relationships/image" Target="../media/image5.jpeg"/><Relationship Id="rId7" Type="http://schemas.openxmlformats.org/officeDocument/2006/relationships/hyperlink" Target="http://wikifeqh.ir/%D8%B7%D9%85%D8%B9" TargetMode="Externa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hyperlink" Target="http://wikifeqh.ir/%D8%AE%D8%AC%D8%A7%D9%84%D8%AA" TargetMode="External"/><Relationship Id="rId5" Type="http://schemas.openxmlformats.org/officeDocument/2006/relationships/hyperlink" Target="http://wikifeqh.ir/%D8%AD%DB%8C%D8%A7" TargetMode="External"/><Relationship Id="rId10" Type="http://schemas.openxmlformats.org/officeDocument/2006/relationships/hyperlink" Target="http://wikifeqh.ir/%D9%88%D8%B8%DB%8C%D9%81%D9%87" TargetMode="External"/><Relationship Id="rId4" Type="http://schemas.openxmlformats.org/officeDocument/2006/relationships/hyperlink" Target="http://wikifeqh.ir/%D9%85%D8%B1%DA%AF" TargetMode="External"/><Relationship Id="rId9" Type="http://schemas.openxmlformats.org/officeDocument/2006/relationships/hyperlink" Target="http://wikifeqh.ir/%D9%86%D9%81%D8%B3"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ikifeqh.ir/%D8%B1%D8%B0%DB%8C%D9%84%D9%87" TargetMode="External"/><Relationship Id="rId13" Type="http://schemas.openxmlformats.org/officeDocument/2006/relationships/hyperlink" Target="http://wikifeqh.ir/%D9%85%D8%B9%D9%86%D9%88%DB%8C" TargetMode="External"/><Relationship Id="rId18" Type="http://schemas.openxmlformats.org/officeDocument/2006/relationships/hyperlink" Target="http://wikifeqh.ir/%D8%AF%DB%8C%D9%86" TargetMode="External"/><Relationship Id="rId3" Type="http://schemas.openxmlformats.org/officeDocument/2006/relationships/image" Target="../media/image6.jpeg"/><Relationship Id="rId7" Type="http://schemas.openxmlformats.org/officeDocument/2006/relationships/hyperlink" Target="http://wikifeqh.ir/%D9%85%D9%84%DA%A9%D9%87" TargetMode="External"/><Relationship Id="rId12" Type="http://schemas.openxmlformats.org/officeDocument/2006/relationships/hyperlink" Target="http://wikifeqh.ir/%D8%AD%DB%8C%D8%A7%D8%AA" TargetMode="External"/><Relationship Id="rId17" Type="http://schemas.openxmlformats.org/officeDocument/2006/relationships/hyperlink" Target="http://wikifeqh.ir/%D9%85%D9%88%D9%85%D9%86" TargetMode="External"/><Relationship Id="rId2" Type="http://schemas.openxmlformats.org/officeDocument/2006/relationships/slideLayout" Target="../slideLayouts/slideLayout2.xml"/><Relationship Id="rId16" Type="http://schemas.openxmlformats.org/officeDocument/2006/relationships/hyperlink" Target="http://wikifeqh.ir/%D8%AE%D8%AF%D8%A7%D9%88%D9%86%D8%AF" TargetMode="External"/><Relationship Id="rId1" Type="http://schemas.openxmlformats.org/officeDocument/2006/relationships/tags" Target="../tags/tag12.xml"/><Relationship Id="rId6" Type="http://schemas.openxmlformats.org/officeDocument/2006/relationships/hyperlink" Target="http://wikifeqh.ir/%D8%AE%D9%85%D9%88%D8%AF%DB%8C" TargetMode="External"/><Relationship Id="rId11" Type="http://schemas.openxmlformats.org/officeDocument/2006/relationships/hyperlink" Target="http://wikifeqh.ir/%D8%B3%D8%B9%D8%A7%D8%AF%D8%AA" TargetMode="External"/><Relationship Id="rId5" Type="http://schemas.openxmlformats.org/officeDocument/2006/relationships/hyperlink" Target="http://wikifeqh.ir/%D8%AD%D9%84%D9%85" TargetMode="External"/><Relationship Id="rId15" Type="http://schemas.openxmlformats.org/officeDocument/2006/relationships/hyperlink" Target="http://wikifeqh.ir/%D9%BE%DB%8C%D8%A7%D9%85%D8%A8%D8%B1" TargetMode="External"/><Relationship Id="rId10" Type="http://schemas.openxmlformats.org/officeDocument/2006/relationships/hyperlink" Target="http://wikifeqh.ir/%DA%AF%D9%86%D8%A7%D9%87" TargetMode="External"/><Relationship Id="rId19" Type="http://schemas.openxmlformats.org/officeDocument/2006/relationships/hyperlink" Target="http://wikifeqh.ir/%D9%86%D9%87%DB%8C_%D8%A7%D8%B2_%D9%85%D9%86%DA%A9%D8%B1" TargetMode="External"/><Relationship Id="rId4" Type="http://schemas.openxmlformats.org/officeDocument/2006/relationships/hyperlink" Target="http://wikifeqh.ir/%D8%B8%D9%84%D9%85" TargetMode="External"/><Relationship Id="rId9" Type="http://schemas.openxmlformats.org/officeDocument/2006/relationships/hyperlink" Target="http://wikifeqh.ir/%D8%AB%D9%88%D8%A7%D8%A8" TargetMode="External"/><Relationship Id="rId14" Type="http://schemas.openxmlformats.org/officeDocument/2006/relationships/hyperlink" Target="http://wikifeqh.ir/%D8%AF%D8%B4%D9%85%D9%86"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ikifeqh.ir/%D8%B9%D9%82%D9%88%D8%A8%D8%AA" TargetMode="External"/><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hyperlink" Target="http://wikifeqh.ir/%D8%A7%D9%85%D8%B1_%D8%A8%D9%87_%D9%85%D8%B9%D8%B1%D9%88%D9%81#foot68" TargetMode="External"/><Relationship Id="rId5" Type="http://schemas.openxmlformats.org/officeDocument/2006/relationships/hyperlink" Target="http://wikifeqh.ir/%D8%AE%D8%AF%D8%A7%D9%88%D9%86%D8%AF" TargetMode="External"/><Relationship Id="rId4" Type="http://schemas.openxmlformats.org/officeDocument/2006/relationships/hyperlink" Target="http://wikifeqh.ir/%D8%A8%D8%B1%DA%A9%D8%AA"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hyperlink" Target="http://ghasabi.blogfa.com/post/9"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hyperlink" Target="http://wikifeqh.ir/%D8%A7%D8%AC%D8%AA%D9%85%D8%A7%D8%B9%DB%8C" TargetMode="Externa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hyperlink" Target="http://wikifeqh.ir/%D9%81%D8%B1%D8%AF%DB%8C" TargetMode="External"/><Relationship Id="rId5" Type="http://schemas.openxmlformats.org/officeDocument/2006/relationships/hyperlink" Target="http://wikifeqh.ir/%D8%A7%D8%B3%D9%84%D8%A7%D9%85" TargetMode="External"/><Relationship Id="rId4" Type="http://schemas.openxmlformats.org/officeDocument/2006/relationships/hyperlink" Target="http://wikifeqh.ir/%D8%A2%DB%8C%DB%8C%D9%86"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hyperlink" Target="http://wikifeqh.ir/%D9%82%D8%B6%D8%A7%D9%88%D8%AA" TargetMode="External"/><Relationship Id="rId4" Type="http://schemas.openxmlformats.org/officeDocument/2006/relationships/hyperlink" Target="http://wikifeqh.ir/%D8%A7%D8%B9%D8%AA%D8%AF%D8%A7%D9%84"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ikifeqh.ir/%D8%B6%D8%B1%D8%B1" TargetMode="Externa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hyperlink" Target="http://wikifeqh.ir/%D8%A7%D9%85%D8%B1_%D8%A8%D9%87_%D9%85%D8%B9%D8%B1%D9%88%D9%81#foot28" TargetMode="External"/><Relationship Id="rId4" Type="http://schemas.openxmlformats.org/officeDocument/2006/relationships/hyperlink" Target="http://wikifeqh.ir/%D9%85%D9%81%D8%B3%D8%AF%D9%87"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hyperlink" Target="http://wikifeqh.ir/%D8%A7%D9%81%D8%B1%D8%A7%D8%B7" TargetMode="Externa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hyperlink" Target="http://wikifeqh.ir/%D8%B9%D9%82%DB%8C%D8%AF%D9%8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ikifeqh.ir/%D8%AA%D8%AC%D8%B3%D8%B3" TargetMode="External"/><Relationship Id="rId7" Type="http://schemas.openxmlformats.org/officeDocument/2006/relationships/hyperlink" Target="http://wikifeqh.ir/%D8%A7%D8%B3%D9%84%D8%A7%D9%85" TargetMode="Externa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hyperlink" Target="http://wikifeqh.ir/%D9%82%D8%B7%D8%B9_%D8%B1%D8%AD%D9%85" TargetMode="External"/><Relationship Id="rId5" Type="http://schemas.openxmlformats.org/officeDocument/2006/relationships/hyperlink" Target="http://wikifeqh.ir/%D8%B5%D8%A8%D9%88%D8%B1" TargetMode="External"/><Relationship Id="rId4" Type="http://schemas.openxmlformats.org/officeDocument/2006/relationships/hyperlink" Target="http://wikifeqh.ir/%D8%AD%D8%B1%D8%A7%D9%8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tangle 5"/>
          <p:cNvSpPr/>
          <p:nvPr/>
        </p:nvSpPr>
        <p:spPr>
          <a:xfrm>
            <a:off x="1979712" y="332656"/>
            <a:ext cx="4823756" cy="923330"/>
          </a:xfrm>
          <a:prstGeom prst="rect">
            <a:avLst/>
          </a:prstGeom>
          <a:noFill/>
        </p:spPr>
        <p:txBody>
          <a:bodyPr wrap="none" lIns="91440" tIns="45720" rIns="91440" bIns="45720">
            <a:spAutoFit/>
          </a:bodyPr>
          <a:lstStyle/>
          <a:p>
            <a:pPr algn="ctr"/>
            <a:r>
              <a:rPr lang="fa-IR" sz="5400" b="1"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cs typeface="2  Davat" pitchFamily="2" charset="-78"/>
              </a:rPr>
              <a:t>بسم</a:t>
            </a:r>
            <a:r>
              <a:rPr lang="fa-IR"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cs typeface="2  Davat" pitchFamily="2" charset="-78"/>
              </a:rPr>
              <a:t> الله </a:t>
            </a:r>
            <a:r>
              <a:rPr lang="fa-IR" sz="5400" b="1"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cs typeface="2  Davat" pitchFamily="2" charset="-78"/>
              </a:rPr>
              <a:t>الرحمن</a:t>
            </a:r>
            <a:r>
              <a:rPr lang="fa-IR"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cs typeface="2  Davat" pitchFamily="2" charset="-78"/>
              </a:rPr>
              <a:t> </a:t>
            </a:r>
            <a:r>
              <a:rPr lang="fa-IR" sz="5400" b="1"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cs typeface="2  Davat" pitchFamily="2" charset="-78"/>
              </a:rPr>
              <a:t>الرحیم</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cs typeface="2  Davat" pitchFamily="2" charset="-78"/>
            </a:endParaRPr>
          </a:p>
        </p:txBody>
      </p:sp>
      <p:sp>
        <p:nvSpPr>
          <p:cNvPr id="7" name="Rectangle 6"/>
          <p:cNvSpPr/>
          <p:nvPr/>
        </p:nvSpPr>
        <p:spPr>
          <a:xfrm>
            <a:off x="179512" y="2204864"/>
            <a:ext cx="8856984" cy="461665"/>
          </a:xfrm>
          <a:prstGeom prst="rect">
            <a:avLst/>
          </a:prstGeom>
        </p:spPr>
        <p:txBody>
          <a:bodyPr wrap="square">
            <a:spAutoFit/>
          </a:bodyPr>
          <a:lstStyle/>
          <a:p>
            <a:pPr algn="ctr"/>
            <a:r>
              <a:rPr lang="fa-IR" sz="2400" dirty="0" smtClean="0">
                <a:solidFill>
                  <a:schemeClr val="bg1">
                    <a:lumMod val="95000"/>
                    <a:lumOff val="5000"/>
                  </a:schemeClr>
                </a:solidFill>
                <a:cs typeface="2  Nikoo" pitchFamily="2" charset="-78"/>
              </a:rPr>
              <a:t>کاری از اتحادیه انجمن های اسلامی دانش آموزان شهرستان </a:t>
            </a:r>
            <a:r>
              <a:rPr lang="fa-IR" sz="2400" dirty="0" err="1" smtClean="0">
                <a:solidFill>
                  <a:schemeClr val="bg1">
                    <a:lumMod val="95000"/>
                    <a:lumOff val="5000"/>
                  </a:schemeClr>
                </a:solidFill>
                <a:cs typeface="2  Nikoo" pitchFamily="2" charset="-78"/>
              </a:rPr>
              <a:t>رضوانشهر</a:t>
            </a:r>
            <a:r>
              <a:rPr lang="fa-IR" sz="2400" dirty="0" smtClean="0">
                <a:solidFill>
                  <a:schemeClr val="bg1">
                    <a:lumMod val="95000"/>
                    <a:lumOff val="5000"/>
                  </a:schemeClr>
                </a:solidFill>
                <a:cs typeface="2  Nikoo" pitchFamily="2" charset="-78"/>
              </a:rPr>
              <a:t>(</a:t>
            </a:r>
            <a:r>
              <a:rPr lang="fa-IR" sz="2400" dirty="0" err="1" smtClean="0">
                <a:solidFill>
                  <a:schemeClr val="bg1">
                    <a:lumMod val="95000"/>
                    <a:lumOff val="5000"/>
                  </a:schemeClr>
                </a:solidFill>
                <a:cs typeface="2  Nikoo" pitchFamily="2" charset="-78"/>
              </a:rPr>
              <a:t>پسرانه</a:t>
            </a:r>
            <a:r>
              <a:rPr lang="fa-IR" sz="2400" dirty="0" smtClean="0">
                <a:solidFill>
                  <a:schemeClr val="bg1">
                    <a:lumMod val="95000"/>
                    <a:lumOff val="5000"/>
                  </a:schemeClr>
                </a:solidFill>
                <a:cs typeface="2  Nikoo" pitchFamily="2" charset="-78"/>
              </a:rPr>
              <a:t>)</a:t>
            </a:r>
          </a:p>
        </p:txBody>
      </p:sp>
      <p:sp>
        <p:nvSpPr>
          <p:cNvPr id="8" name="Rectangle 7"/>
          <p:cNvSpPr/>
          <p:nvPr/>
        </p:nvSpPr>
        <p:spPr>
          <a:xfrm>
            <a:off x="2006233" y="3244334"/>
            <a:ext cx="5131534" cy="923330"/>
          </a:xfrm>
          <a:prstGeom prst="rect">
            <a:avLst/>
          </a:prstGeom>
        </p:spPr>
        <p:txBody>
          <a:bodyPr wrap="none">
            <a:spAutoFit/>
          </a:bodyPr>
          <a:lstStyle/>
          <a:p>
            <a:pPr algn="ctr"/>
            <a:r>
              <a:rPr lang="fa-IR" sz="5400" dirty="0" smtClean="0">
                <a:solidFill>
                  <a:srgbClr val="00B0F0"/>
                </a:solidFill>
                <a:cs typeface="2  Nikoo" pitchFamily="2" charset="-78"/>
              </a:rPr>
              <a:t>قرارگاه خاتم </a:t>
            </a:r>
            <a:r>
              <a:rPr lang="fa-IR" sz="5400" dirty="0" err="1" smtClean="0">
                <a:solidFill>
                  <a:srgbClr val="00B0F0"/>
                </a:solidFill>
                <a:cs typeface="2  Nikoo" pitchFamily="2" charset="-78"/>
              </a:rPr>
              <a:t>الانبیاء</a:t>
            </a:r>
            <a:r>
              <a:rPr lang="fa-IR" sz="5400" dirty="0" smtClean="0">
                <a:solidFill>
                  <a:srgbClr val="00B0F0"/>
                </a:solidFill>
                <a:cs typeface="2  Nikoo" pitchFamily="2" charset="-78"/>
              </a:rPr>
              <a:t> </a:t>
            </a:r>
          </a:p>
        </p:txBody>
      </p:sp>
      <p:sp>
        <p:nvSpPr>
          <p:cNvPr id="9" name="Rectangle 8"/>
          <p:cNvSpPr/>
          <p:nvPr/>
        </p:nvSpPr>
        <p:spPr>
          <a:xfrm>
            <a:off x="3405583" y="4509120"/>
            <a:ext cx="2165978" cy="707886"/>
          </a:xfrm>
          <a:prstGeom prst="rect">
            <a:avLst/>
          </a:prstGeom>
        </p:spPr>
        <p:txBody>
          <a:bodyPr wrap="none">
            <a:spAutoFit/>
          </a:bodyPr>
          <a:lstStyle/>
          <a:p>
            <a:pPr algn="ctr"/>
            <a:r>
              <a:rPr lang="fa-IR" sz="4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استان گیلان</a:t>
            </a:r>
            <a:endParaRPr 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0" name="Rectangle 9"/>
          <p:cNvSpPr/>
          <p:nvPr/>
        </p:nvSpPr>
        <p:spPr>
          <a:xfrm>
            <a:off x="2487864" y="5733256"/>
            <a:ext cx="3855543" cy="646331"/>
          </a:xfrm>
          <a:prstGeom prst="rect">
            <a:avLst/>
          </a:prstGeom>
        </p:spPr>
        <p:txBody>
          <a:bodyPr wrap="none">
            <a:spAutoFit/>
          </a:bodyPr>
          <a:lstStyle/>
          <a:p>
            <a:pPr algn="ctr"/>
            <a:r>
              <a:rPr lang="fa-IR" sz="3600" b="1" cap="none" spc="0" dirty="0" smtClean="0">
                <a:ln w="1905"/>
                <a:solidFill>
                  <a:schemeClr val="bg1">
                    <a:lumMod val="95000"/>
                    <a:lumOff val="5000"/>
                  </a:schemeClr>
                </a:solidFill>
                <a:effectLst>
                  <a:innerShdw blurRad="69850" dist="43180" dir="5400000">
                    <a:srgbClr val="000000">
                      <a:alpha val="65000"/>
                    </a:srgbClr>
                  </a:innerShdw>
                </a:effectLst>
              </a:rPr>
              <a:t>سال تحصیلی: 94 - 93</a:t>
            </a:r>
            <a:endParaRPr lang="en-US" sz="3600" b="1" cap="none" spc="0" dirty="0">
              <a:ln w="1905"/>
              <a:solidFill>
                <a:schemeClr val="bg1">
                  <a:lumMod val="95000"/>
                  <a:lumOff val="5000"/>
                </a:schemeClr>
              </a:solidFill>
              <a:effectLst>
                <a:innerShdw blurRad="69850" dist="43180" dir="5400000">
                  <a:srgbClr val="000000">
                    <a:alpha val="65000"/>
                  </a:srgbClr>
                </a:innerShdw>
              </a:effectLst>
            </a:endParaRPr>
          </a:p>
        </p:txBody>
      </p:sp>
    </p:spTree>
    <p:custDataLst>
      <p:tags r:id="rId1"/>
    </p:custDataLst>
    <p:extLst>
      <p:ext uri="{BB962C8B-B14F-4D97-AF65-F5344CB8AC3E}">
        <p14:creationId xmlns:p14="http://schemas.microsoft.com/office/powerpoint/2010/main" val="3275104989"/>
      </p:ext>
    </p:extLst>
  </p:cSld>
  <p:clrMapOvr>
    <a:masterClrMapping/>
  </p:clrMapOvr>
  <mc:AlternateContent xmlns:mc="http://schemas.openxmlformats.org/markup-compatibility/2006" xmlns:p14="http://schemas.microsoft.com/office/powerpoint/2010/main">
    <mc:Choice Requires="p14">
      <p:transition spd="slow" p14:dur="2000" advTm="21129"/>
    </mc:Choice>
    <mc:Fallback xmlns="">
      <p:transition spd="slow" advTm="211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arn(inVertic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barn(inVertical)">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75656" y="188640"/>
            <a:ext cx="6740948" cy="707886"/>
          </a:xfrm>
          <a:prstGeom prst="rect">
            <a:avLst/>
          </a:prstGeom>
        </p:spPr>
        <p:txBody>
          <a:bodyPr wrap="none">
            <a:spAutoFit/>
          </a:bodyPr>
          <a:lstStyle/>
          <a:p>
            <a:r>
              <a:rPr lang="fa-IR" sz="4000" b="1" dirty="0">
                <a:solidFill>
                  <a:srgbClr val="FFFF00"/>
                </a:solidFill>
                <a:cs typeface="B Jadid" pitchFamily="2" charset="-78"/>
              </a:rPr>
              <a:t>آثار امر به معروف و نهی از </a:t>
            </a:r>
            <a:r>
              <a:rPr lang="fa-IR" sz="4000" b="1" dirty="0" err="1">
                <a:solidFill>
                  <a:srgbClr val="FFFF00"/>
                </a:solidFill>
                <a:cs typeface="B Jadid" pitchFamily="2" charset="-78"/>
              </a:rPr>
              <a:t>منكر</a:t>
            </a:r>
            <a:endParaRPr lang="en-US" sz="4000" dirty="0">
              <a:solidFill>
                <a:srgbClr val="FFFF00"/>
              </a:solidFill>
              <a:cs typeface="B Jadid" pitchFamily="2" charset="-78"/>
            </a:endParaRPr>
          </a:p>
        </p:txBody>
      </p:sp>
      <p:sp>
        <p:nvSpPr>
          <p:cNvPr id="6" name="Rectangle 5"/>
          <p:cNvSpPr/>
          <p:nvPr/>
        </p:nvSpPr>
        <p:spPr>
          <a:xfrm>
            <a:off x="6216897" y="1268760"/>
            <a:ext cx="2052164" cy="707886"/>
          </a:xfrm>
          <a:prstGeom prst="rect">
            <a:avLst/>
          </a:prstGeom>
        </p:spPr>
        <p:style>
          <a:lnRef idx="0">
            <a:schemeClr val="accent1"/>
          </a:lnRef>
          <a:fillRef idx="3">
            <a:schemeClr val="accent1"/>
          </a:fillRef>
          <a:effectRef idx="3">
            <a:schemeClr val="accent1"/>
          </a:effectRef>
          <a:fontRef idx="minor">
            <a:schemeClr val="lt1"/>
          </a:fontRef>
        </p:style>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a-IR" sz="4000" b="1" cap="none" spc="0" dirty="0" smtClean="0">
                <a:ln/>
                <a:solidFill>
                  <a:schemeClr val="accent3"/>
                </a:solidFill>
                <a:effectLst/>
                <a:cs typeface="2  Titr" pitchFamily="2" charset="-78"/>
              </a:rPr>
              <a:t>آثار فردی</a:t>
            </a:r>
            <a:endParaRPr lang="en-US" sz="4000" b="1" cap="none" spc="0" dirty="0">
              <a:ln/>
              <a:solidFill>
                <a:schemeClr val="accent3"/>
              </a:solidFill>
              <a:effectLst/>
              <a:cs typeface="2  Titr" pitchFamily="2" charset="-78"/>
            </a:endParaRPr>
          </a:p>
        </p:txBody>
      </p:sp>
      <p:sp>
        <p:nvSpPr>
          <p:cNvPr id="7" name="Rectangle 6"/>
          <p:cNvSpPr/>
          <p:nvPr/>
        </p:nvSpPr>
        <p:spPr>
          <a:xfrm>
            <a:off x="539552" y="1196752"/>
            <a:ext cx="2613215" cy="707886"/>
          </a:xfrm>
          <a:prstGeom prst="rect">
            <a:avLst/>
          </a:prstGeom>
        </p:spPr>
        <p:style>
          <a:lnRef idx="1">
            <a:schemeClr val="accent1"/>
          </a:lnRef>
          <a:fillRef idx="2">
            <a:schemeClr val="accent1"/>
          </a:fillRef>
          <a:effectRef idx="1">
            <a:schemeClr val="accent1"/>
          </a:effectRef>
          <a:fontRef idx="minor">
            <a:schemeClr val="dk1"/>
          </a:fontRef>
        </p:style>
        <p:txBody>
          <a:bodyPr wrap="none" lIns="91440" tIns="45720" rIns="91440" bIns="45720">
            <a:spAutoFit/>
          </a:bodyPr>
          <a:lstStyle/>
          <a:p>
            <a:pPr algn="ctr"/>
            <a:r>
              <a:rPr lang="fa-IR" sz="4000" b="1" cap="none" spc="0" dirty="0" smtClean="0">
                <a:ln w="1905"/>
                <a:solidFill>
                  <a:srgbClr val="FF0000"/>
                </a:solidFill>
                <a:effectLst>
                  <a:innerShdw blurRad="69850" dist="43180" dir="5400000">
                    <a:srgbClr val="000000">
                      <a:alpha val="65000"/>
                    </a:srgbClr>
                  </a:innerShdw>
                </a:effectLst>
                <a:cs typeface="2  Titr" pitchFamily="2" charset="-78"/>
              </a:rPr>
              <a:t>آثار اجتماعی</a:t>
            </a:r>
            <a:endParaRPr lang="en-US" sz="4000" b="1" cap="none" spc="0" dirty="0">
              <a:ln w="1905"/>
              <a:solidFill>
                <a:srgbClr val="FF0000"/>
              </a:solidFill>
              <a:effectLst>
                <a:innerShdw blurRad="69850" dist="43180" dir="5400000">
                  <a:srgbClr val="000000">
                    <a:alpha val="65000"/>
                  </a:srgbClr>
                </a:innerShdw>
              </a:effectLst>
              <a:cs typeface="2  Titr" pitchFamily="2" charset="-78"/>
            </a:endParaRPr>
          </a:p>
        </p:txBody>
      </p:sp>
      <p:sp>
        <p:nvSpPr>
          <p:cNvPr id="9" name="Rectangle 8"/>
          <p:cNvSpPr/>
          <p:nvPr/>
        </p:nvSpPr>
        <p:spPr>
          <a:xfrm>
            <a:off x="558877" y="2246522"/>
            <a:ext cx="2614819" cy="523220"/>
          </a:xfrm>
          <a:prstGeom prst="rect">
            <a:avLst/>
          </a:prstGeom>
          <a:noFill/>
        </p:spPr>
        <p:txBody>
          <a:bodyPr wrap="none" lIns="91440" tIns="45720" rIns="91440" bIns="45720">
            <a:spAutoFit/>
          </a:bodyPr>
          <a:lstStyle/>
          <a:p>
            <a:pPr algn="ctr"/>
            <a:r>
              <a:rPr lang="fa-IR" sz="2800" b="1" cap="all" spc="0" dirty="0" smtClean="0">
                <a:ln w="9000" cmpd="sng">
                  <a:solidFill>
                    <a:schemeClr val="accent4">
                      <a:shade val="50000"/>
                      <a:satMod val="120000"/>
                    </a:schemeClr>
                  </a:solidFill>
                  <a:prstDash val="solid"/>
                </a:ln>
                <a:solidFill>
                  <a:srgbClr val="FFC000"/>
                </a:solidFill>
                <a:effectLst>
                  <a:reflection blurRad="12700" stA="28000" endPos="45000" dist="1000" dir="5400000" sy="-100000" algn="bl" rotWithShape="0"/>
                </a:effectLst>
                <a:cs typeface="2  Titr" pitchFamily="2" charset="-78"/>
              </a:rPr>
              <a:t>اجرای احکام اسلام</a:t>
            </a:r>
            <a:endParaRPr lang="en-US" sz="2800" b="1" cap="all" spc="0" dirty="0">
              <a:ln w="9000" cmpd="sng">
                <a:solidFill>
                  <a:schemeClr val="accent4">
                    <a:shade val="50000"/>
                    <a:satMod val="120000"/>
                  </a:schemeClr>
                </a:solidFill>
                <a:prstDash val="solid"/>
              </a:ln>
              <a:solidFill>
                <a:srgbClr val="FFC000"/>
              </a:solidFill>
              <a:effectLst>
                <a:reflection blurRad="12700" stA="28000" endPos="45000" dist="1000" dir="5400000" sy="-100000" algn="bl" rotWithShape="0"/>
              </a:effectLst>
              <a:cs typeface="2  Titr" pitchFamily="2" charset="-78"/>
            </a:endParaRPr>
          </a:p>
        </p:txBody>
      </p:sp>
      <p:sp>
        <p:nvSpPr>
          <p:cNvPr id="11" name="Rectangle 10"/>
          <p:cNvSpPr/>
          <p:nvPr/>
        </p:nvSpPr>
        <p:spPr>
          <a:xfrm>
            <a:off x="701366" y="2956882"/>
            <a:ext cx="2430474" cy="40011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a-IR" sz="20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rPr>
              <a:t>برقراری عدالت اجتماعی</a:t>
            </a:r>
            <a:endParaRPr lang="en-US" sz="2000" b="1" cap="all" spc="0"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endParaRPr>
          </a:p>
        </p:txBody>
      </p:sp>
      <p:sp>
        <p:nvSpPr>
          <p:cNvPr id="12" name="Rectangle 11"/>
          <p:cNvSpPr/>
          <p:nvPr/>
        </p:nvSpPr>
        <p:spPr>
          <a:xfrm>
            <a:off x="986701" y="3615407"/>
            <a:ext cx="2145139"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a-IR" sz="2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rPr>
              <a:t>آباد شدن زمین ها</a:t>
            </a:r>
            <a:endParaRPr lang="en-US" sz="2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endParaRPr>
          </a:p>
        </p:txBody>
      </p:sp>
      <p:sp>
        <p:nvSpPr>
          <p:cNvPr id="13" name="Rectangle 12"/>
          <p:cNvSpPr/>
          <p:nvPr/>
        </p:nvSpPr>
        <p:spPr>
          <a:xfrm>
            <a:off x="611598" y="4221088"/>
            <a:ext cx="2520242" cy="461665"/>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fa-IR" sz="2400" b="1" cap="all" spc="0" dirty="0" smtClean="0">
                <a:ln w="0"/>
                <a:solidFill>
                  <a:srgbClr val="C00000"/>
                </a:solidFill>
                <a:effectLst>
                  <a:reflection blurRad="12700" stA="50000" endPos="50000" dist="5000" dir="5400000" sy="-100000" rotWithShape="0"/>
                </a:effectLst>
                <a:cs typeface="2  Titr" pitchFamily="2" charset="-78"/>
              </a:rPr>
              <a:t>استواری نظام اسلامی</a:t>
            </a:r>
            <a:endParaRPr lang="en-US" sz="2400" b="1" cap="all" spc="0" dirty="0">
              <a:ln w="0"/>
              <a:solidFill>
                <a:srgbClr val="C00000"/>
              </a:solidFill>
              <a:effectLst>
                <a:reflection blurRad="12700" stA="50000" endPos="50000" dist="5000" dir="5400000" sy="-100000" rotWithShape="0"/>
              </a:effectLst>
              <a:cs typeface="2  Titr" pitchFamily="2" charset="-78"/>
            </a:endParaRPr>
          </a:p>
        </p:txBody>
      </p:sp>
      <p:sp>
        <p:nvSpPr>
          <p:cNvPr id="14" name="Rectangle 13"/>
          <p:cNvSpPr/>
          <p:nvPr/>
        </p:nvSpPr>
        <p:spPr>
          <a:xfrm>
            <a:off x="2195736" y="4797152"/>
            <a:ext cx="907620" cy="52322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a-IR" sz="2800" b="1" cap="all" spc="0" dirty="0" smtClean="0">
                <a:ln/>
                <a:solidFill>
                  <a:srgbClr val="FFC000"/>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rPr>
              <a:t>امنیت</a:t>
            </a:r>
            <a:endParaRPr lang="en-US" sz="2800" b="1" cap="all" spc="0" dirty="0">
              <a:ln/>
              <a:solidFill>
                <a:srgbClr val="FFC000"/>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endParaRPr>
          </a:p>
        </p:txBody>
      </p:sp>
      <p:sp>
        <p:nvSpPr>
          <p:cNvPr id="15" name="Rectangle 14"/>
          <p:cNvSpPr/>
          <p:nvPr/>
        </p:nvSpPr>
        <p:spPr>
          <a:xfrm>
            <a:off x="630923" y="5326236"/>
            <a:ext cx="2515432"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a-IR" sz="2400" b="1" cap="all" spc="0"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rPr>
              <a:t>قدرتمندکردن</a:t>
            </a:r>
            <a:r>
              <a:rPr lang="fa-IR" sz="2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rPr>
              <a:t> مومنان</a:t>
            </a:r>
            <a:endParaRPr lang="en-US" sz="2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endParaRPr>
          </a:p>
        </p:txBody>
      </p:sp>
      <p:sp>
        <p:nvSpPr>
          <p:cNvPr id="16" name="Rectangle 15"/>
          <p:cNvSpPr/>
          <p:nvPr/>
        </p:nvSpPr>
        <p:spPr>
          <a:xfrm>
            <a:off x="758362" y="6021288"/>
            <a:ext cx="2260554"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a-IR" sz="24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rPr>
              <a:t>پاکیزگی</a:t>
            </a:r>
            <a:r>
              <a:rPr lang="fa-IR" sz="2400" b="1" cap="all" spc="0"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rPr>
              <a:t> کسب </a:t>
            </a:r>
            <a:r>
              <a:rPr lang="fa-IR" sz="2400" b="1" cap="all" spc="0" dirty="0" err="1"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rPr>
              <a:t>وکار</a:t>
            </a:r>
            <a:endParaRPr lang="en-US" sz="2400" b="1" cap="all" spc="0" dirty="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2  Titr" pitchFamily="2" charset="-78"/>
            </a:endParaRPr>
          </a:p>
        </p:txBody>
      </p:sp>
      <p:sp>
        <p:nvSpPr>
          <p:cNvPr id="17" name="Rectangle 16"/>
          <p:cNvSpPr/>
          <p:nvPr/>
        </p:nvSpPr>
        <p:spPr>
          <a:xfrm>
            <a:off x="4860032" y="2236802"/>
            <a:ext cx="4341253" cy="400110"/>
          </a:xfrm>
          <a:prstGeom prst="rect">
            <a:avLst/>
          </a:prstGeom>
        </p:spPr>
        <p:txBody>
          <a:bodyPr wrap="none">
            <a:spAutoFit/>
          </a:bodyPr>
          <a:lstStyle/>
          <a:p>
            <a:r>
              <a:rPr lang="fa-IR" sz="2000" dirty="0">
                <a:cs typeface="2  Titr" pitchFamily="2" charset="-78"/>
              </a:rPr>
              <a:t>نجات از </a:t>
            </a:r>
            <a:r>
              <a:rPr lang="fa-IR" sz="2000" dirty="0">
                <a:cs typeface="2  Titr" pitchFamily="2" charset="-78"/>
                <a:hlinkClick r:id="rId3" tooltip="قهر (پیوندی وجود ندارد)"/>
              </a:rPr>
              <a:t>قهر</a:t>
            </a:r>
            <a:r>
              <a:rPr lang="fa-IR" sz="2000" dirty="0">
                <a:cs typeface="2  Titr" pitchFamily="2" charset="-78"/>
              </a:rPr>
              <a:t> </a:t>
            </a:r>
            <a:r>
              <a:rPr lang="fa-IR" sz="2000" dirty="0">
                <a:cs typeface="2  Titr" pitchFamily="2" charset="-78"/>
                <a:hlinkClick r:id="rId4" tooltip="خدا"/>
              </a:rPr>
              <a:t>خدا</a:t>
            </a:r>
            <a:r>
              <a:rPr lang="fa-IR" sz="2000" dirty="0">
                <a:cs typeface="2  Titr" pitchFamily="2" charset="-78"/>
              </a:rPr>
              <a:t> با ناراحت شدن از انجام </a:t>
            </a:r>
            <a:r>
              <a:rPr lang="fa-IR" sz="2000" dirty="0" err="1">
                <a:cs typeface="2  Titr" pitchFamily="2" charset="-78"/>
              </a:rPr>
              <a:t>منكر</a:t>
            </a:r>
            <a:endParaRPr lang="en-US" sz="2000" dirty="0">
              <a:cs typeface="2  Titr" pitchFamily="2" charset="-78"/>
            </a:endParaRPr>
          </a:p>
        </p:txBody>
      </p:sp>
      <p:sp>
        <p:nvSpPr>
          <p:cNvPr id="18" name="Rectangle 17"/>
          <p:cNvSpPr/>
          <p:nvPr/>
        </p:nvSpPr>
        <p:spPr>
          <a:xfrm>
            <a:off x="6228184" y="2787605"/>
            <a:ext cx="2141933" cy="400110"/>
          </a:xfrm>
          <a:prstGeom prst="rect">
            <a:avLst/>
          </a:prstGeom>
        </p:spPr>
        <p:txBody>
          <a:bodyPr wrap="none">
            <a:spAutoFit/>
          </a:bodyPr>
          <a:lstStyle/>
          <a:p>
            <a:r>
              <a:rPr lang="fa-IR" sz="2000" dirty="0" err="1">
                <a:solidFill>
                  <a:schemeClr val="bg1">
                    <a:lumMod val="95000"/>
                    <a:lumOff val="5000"/>
                  </a:schemeClr>
                </a:solidFill>
                <a:cs typeface="2  Titr" pitchFamily="2" charset="-78"/>
              </a:rPr>
              <a:t>كم</a:t>
            </a:r>
            <a:r>
              <a:rPr lang="fa-IR" sz="2000" dirty="0">
                <a:solidFill>
                  <a:schemeClr val="bg1">
                    <a:lumMod val="95000"/>
                    <a:lumOff val="5000"/>
                  </a:schemeClr>
                </a:solidFill>
                <a:cs typeface="2  Titr" pitchFamily="2" charset="-78"/>
              </a:rPr>
              <a:t> نشدن عمر و </a:t>
            </a:r>
            <a:r>
              <a:rPr lang="fa-IR" sz="2000" u="sng" dirty="0">
                <a:solidFill>
                  <a:schemeClr val="bg1">
                    <a:lumMod val="95000"/>
                    <a:lumOff val="5000"/>
                  </a:schemeClr>
                </a:solidFill>
                <a:cs typeface="2  Titr" pitchFamily="2" charset="-78"/>
                <a:hlinkClick r:id="rId5" tooltip="روزی"/>
              </a:rPr>
              <a:t>روزی</a:t>
            </a:r>
            <a:endParaRPr lang="en-US" sz="2000" dirty="0">
              <a:solidFill>
                <a:schemeClr val="bg1">
                  <a:lumMod val="95000"/>
                  <a:lumOff val="5000"/>
                </a:schemeClr>
              </a:solidFill>
              <a:cs typeface="2  Titr" pitchFamily="2" charset="-78"/>
            </a:endParaRPr>
          </a:p>
        </p:txBody>
      </p:sp>
      <p:sp>
        <p:nvSpPr>
          <p:cNvPr id="19" name="Rectangle 18"/>
          <p:cNvSpPr/>
          <p:nvPr/>
        </p:nvSpPr>
        <p:spPr>
          <a:xfrm>
            <a:off x="5995748" y="3373217"/>
            <a:ext cx="2606804" cy="400110"/>
          </a:xfrm>
          <a:prstGeom prst="rect">
            <a:avLst/>
          </a:prstGeom>
        </p:spPr>
        <p:txBody>
          <a:bodyPr wrap="none">
            <a:spAutoFit/>
          </a:bodyPr>
          <a:lstStyle/>
          <a:p>
            <a:r>
              <a:rPr lang="fa-IR" sz="2000" dirty="0" err="1">
                <a:solidFill>
                  <a:srgbClr val="002060"/>
                </a:solidFill>
                <a:cs typeface="2  Titr" pitchFamily="2" charset="-78"/>
              </a:rPr>
              <a:t>شریك</a:t>
            </a:r>
            <a:r>
              <a:rPr lang="fa-IR" sz="2000" dirty="0">
                <a:solidFill>
                  <a:srgbClr val="002060"/>
                </a:solidFill>
                <a:cs typeface="2  Titr" pitchFamily="2" charset="-78"/>
              </a:rPr>
              <a:t> شدن در همه </a:t>
            </a:r>
            <a:r>
              <a:rPr lang="fa-IR" sz="2000" dirty="0" err="1">
                <a:solidFill>
                  <a:srgbClr val="002060"/>
                </a:solidFill>
                <a:cs typeface="2  Titr" pitchFamily="2" charset="-78"/>
              </a:rPr>
              <a:t>ثواب‌ها</a:t>
            </a:r>
            <a:endParaRPr lang="en-US" sz="2000" dirty="0">
              <a:solidFill>
                <a:srgbClr val="002060"/>
              </a:solidFill>
              <a:cs typeface="2  Titr" pitchFamily="2" charset="-78"/>
            </a:endParaRPr>
          </a:p>
        </p:txBody>
      </p:sp>
      <p:sp>
        <p:nvSpPr>
          <p:cNvPr id="20" name="Rectangle 19"/>
          <p:cNvSpPr/>
          <p:nvPr/>
        </p:nvSpPr>
        <p:spPr>
          <a:xfrm>
            <a:off x="6503834" y="3996932"/>
            <a:ext cx="1765227" cy="400110"/>
          </a:xfrm>
          <a:prstGeom prst="rect">
            <a:avLst/>
          </a:prstGeom>
        </p:spPr>
        <p:txBody>
          <a:bodyPr wrap="none">
            <a:spAutoFit/>
          </a:bodyPr>
          <a:lstStyle/>
          <a:p>
            <a:r>
              <a:rPr lang="fa-IR" sz="2000" dirty="0" err="1">
                <a:solidFill>
                  <a:srgbClr val="FF0000"/>
                </a:solidFill>
                <a:cs typeface="2  Titr" pitchFamily="2" charset="-78"/>
              </a:rPr>
              <a:t>كسب</a:t>
            </a:r>
            <a:r>
              <a:rPr lang="fa-IR" sz="2000" dirty="0">
                <a:solidFill>
                  <a:srgbClr val="FF0000"/>
                </a:solidFill>
                <a:cs typeface="2  Titr" pitchFamily="2" charset="-78"/>
              </a:rPr>
              <a:t> </a:t>
            </a:r>
            <a:r>
              <a:rPr lang="fa-IR" sz="2000" dirty="0">
                <a:solidFill>
                  <a:srgbClr val="FF0000"/>
                </a:solidFill>
                <a:cs typeface="2  Titr" pitchFamily="2" charset="-78"/>
                <a:hlinkClick r:id="rId6" tooltip="رضایت"/>
              </a:rPr>
              <a:t>رضایت</a:t>
            </a:r>
            <a:r>
              <a:rPr lang="fa-IR" sz="2000" dirty="0">
                <a:solidFill>
                  <a:srgbClr val="FF0000"/>
                </a:solidFill>
                <a:cs typeface="2  Titr" pitchFamily="2" charset="-78"/>
              </a:rPr>
              <a:t> خدا</a:t>
            </a:r>
            <a:endParaRPr lang="en-US" sz="2000" dirty="0">
              <a:solidFill>
                <a:srgbClr val="FF0000"/>
              </a:solidFill>
              <a:cs typeface="2  Titr" pitchFamily="2" charset="-78"/>
            </a:endParaRPr>
          </a:p>
        </p:txBody>
      </p:sp>
      <p:sp>
        <p:nvSpPr>
          <p:cNvPr id="21" name="Rectangle 20"/>
          <p:cNvSpPr/>
          <p:nvPr/>
        </p:nvSpPr>
        <p:spPr>
          <a:xfrm>
            <a:off x="6463758" y="4526016"/>
            <a:ext cx="1845377" cy="400110"/>
          </a:xfrm>
          <a:prstGeom prst="rect">
            <a:avLst/>
          </a:prstGeom>
        </p:spPr>
        <p:txBody>
          <a:bodyPr wrap="none">
            <a:spAutoFit/>
          </a:bodyPr>
          <a:lstStyle/>
          <a:p>
            <a:r>
              <a:rPr lang="fa-IR" sz="2000" dirty="0">
                <a:solidFill>
                  <a:srgbClr val="FFC000"/>
                </a:solidFill>
                <a:cs typeface="2  Titr" pitchFamily="2" charset="-78"/>
              </a:rPr>
              <a:t>سلامتی </a:t>
            </a:r>
            <a:r>
              <a:rPr lang="fa-IR" sz="2000" dirty="0">
                <a:solidFill>
                  <a:srgbClr val="FFC000"/>
                </a:solidFill>
                <a:cs typeface="2  Titr" pitchFamily="2" charset="-78"/>
                <a:hlinkClick r:id="rId7" tooltip="دین"/>
              </a:rPr>
              <a:t>دین</a:t>
            </a:r>
            <a:r>
              <a:rPr lang="fa-IR" sz="2000" dirty="0">
                <a:solidFill>
                  <a:srgbClr val="FFC000"/>
                </a:solidFill>
                <a:cs typeface="2  Titr" pitchFamily="2" charset="-78"/>
              </a:rPr>
              <a:t> و </a:t>
            </a:r>
            <a:r>
              <a:rPr lang="fa-IR" sz="2000" u="sng" dirty="0">
                <a:solidFill>
                  <a:srgbClr val="FFC000"/>
                </a:solidFill>
                <a:cs typeface="2  Titr" pitchFamily="2" charset="-78"/>
                <a:hlinkClick r:id="rId8" tooltip="دنیا"/>
              </a:rPr>
              <a:t>دنیا</a:t>
            </a:r>
            <a:endParaRPr lang="en-US" sz="2000" dirty="0">
              <a:solidFill>
                <a:srgbClr val="FFC000"/>
              </a:solidFill>
              <a:cs typeface="2  Titr" pitchFamily="2" charset="-78"/>
            </a:endParaRPr>
          </a:p>
        </p:txBody>
      </p:sp>
      <p:sp>
        <p:nvSpPr>
          <p:cNvPr id="22" name="Rectangle 21"/>
          <p:cNvSpPr/>
          <p:nvPr/>
        </p:nvSpPr>
        <p:spPr>
          <a:xfrm>
            <a:off x="5724841" y="5058762"/>
            <a:ext cx="2877711" cy="400110"/>
          </a:xfrm>
          <a:prstGeom prst="rect">
            <a:avLst/>
          </a:prstGeom>
        </p:spPr>
        <p:txBody>
          <a:bodyPr wrap="none">
            <a:spAutoFit/>
          </a:bodyPr>
          <a:lstStyle/>
          <a:p>
            <a:r>
              <a:rPr lang="fa-IR" sz="2000" dirty="0">
                <a:solidFill>
                  <a:schemeClr val="bg1">
                    <a:lumMod val="95000"/>
                    <a:lumOff val="5000"/>
                  </a:schemeClr>
                </a:solidFill>
                <a:cs typeface="2  Titr" pitchFamily="2" charset="-78"/>
                <a:hlinkClick r:id="rId9" tooltip="خلیفه (پیوندی وجود ندارد)"/>
              </a:rPr>
              <a:t>خلیفه</a:t>
            </a:r>
            <a:r>
              <a:rPr lang="fa-IR" sz="2000" dirty="0">
                <a:solidFill>
                  <a:schemeClr val="bg1">
                    <a:lumMod val="95000"/>
                    <a:lumOff val="5000"/>
                  </a:schemeClr>
                </a:solidFill>
                <a:cs typeface="2  Titr" pitchFamily="2" charset="-78"/>
              </a:rPr>
              <a:t> خدا در روی زمین بودن</a:t>
            </a:r>
            <a:endParaRPr lang="en-US" sz="2000" dirty="0">
              <a:solidFill>
                <a:schemeClr val="bg1">
                  <a:lumMod val="95000"/>
                  <a:lumOff val="5000"/>
                </a:schemeClr>
              </a:solidFill>
              <a:cs typeface="2  Titr" pitchFamily="2" charset="-78"/>
            </a:endParaRPr>
          </a:p>
        </p:txBody>
      </p:sp>
      <p:sp>
        <p:nvSpPr>
          <p:cNvPr id="23" name="Rectangle 22"/>
          <p:cNvSpPr/>
          <p:nvPr/>
        </p:nvSpPr>
        <p:spPr>
          <a:xfrm>
            <a:off x="6855334" y="5787901"/>
            <a:ext cx="1361270" cy="400110"/>
          </a:xfrm>
          <a:prstGeom prst="rect">
            <a:avLst/>
          </a:prstGeom>
        </p:spPr>
        <p:txBody>
          <a:bodyPr wrap="none">
            <a:spAutoFit/>
          </a:bodyPr>
          <a:lstStyle/>
          <a:p>
            <a:r>
              <a:rPr lang="fa-IR" sz="2000" dirty="0">
                <a:solidFill>
                  <a:schemeClr val="bg1">
                    <a:lumMod val="95000"/>
                    <a:lumOff val="5000"/>
                  </a:schemeClr>
                </a:solidFill>
                <a:cs typeface="2  Titr" pitchFamily="2" charset="-78"/>
              </a:rPr>
              <a:t> </a:t>
            </a:r>
            <a:r>
              <a:rPr lang="fa-IR" sz="2000" dirty="0">
                <a:solidFill>
                  <a:schemeClr val="bg1">
                    <a:lumMod val="95000"/>
                    <a:lumOff val="5000"/>
                  </a:schemeClr>
                </a:solidFill>
                <a:cs typeface="2  Titr" pitchFamily="2" charset="-78"/>
                <a:hlinkClick r:id="rId10" tooltip="ثواب"/>
              </a:rPr>
              <a:t>ثواب</a:t>
            </a:r>
            <a:r>
              <a:rPr lang="fa-IR" sz="2000" dirty="0">
                <a:solidFill>
                  <a:schemeClr val="bg1">
                    <a:lumMod val="95000"/>
                    <a:lumOff val="5000"/>
                  </a:schemeClr>
                </a:solidFill>
                <a:cs typeface="2  Titr" pitchFamily="2" charset="-78"/>
              </a:rPr>
              <a:t> </a:t>
            </a:r>
            <a:r>
              <a:rPr lang="fa-IR" sz="2000" dirty="0" smtClean="0">
                <a:solidFill>
                  <a:schemeClr val="bg1">
                    <a:lumMod val="95000"/>
                    <a:lumOff val="5000"/>
                  </a:schemeClr>
                </a:solidFill>
                <a:cs typeface="2  Titr" pitchFamily="2" charset="-78"/>
              </a:rPr>
              <a:t>فراوان</a:t>
            </a:r>
            <a:endParaRPr lang="en-US" sz="2000" dirty="0">
              <a:solidFill>
                <a:schemeClr val="bg1">
                  <a:lumMod val="95000"/>
                  <a:lumOff val="5000"/>
                </a:schemeClr>
              </a:solidFill>
              <a:cs typeface="2  Titr" pitchFamily="2" charset="-78"/>
            </a:endParaRPr>
          </a:p>
        </p:txBody>
      </p:sp>
    </p:spTree>
    <p:custDataLst>
      <p:tags r:id="rId1"/>
    </p:custDataLst>
    <p:extLst>
      <p:ext uri="{BB962C8B-B14F-4D97-AF65-F5344CB8AC3E}">
        <p14:creationId xmlns:p14="http://schemas.microsoft.com/office/powerpoint/2010/main" val="153503383"/>
      </p:ext>
    </p:extLst>
  </p:cSld>
  <p:clrMapOvr>
    <a:masterClrMapping/>
  </p:clrMapOvr>
  <mc:AlternateContent xmlns:mc="http://schemas.openxmlformats.org/markup-compatibility/2006" xmlns:p14="http://schemas.microsoft.com/office/powerpoint/2010/main">
    <mc:Choice Requires="p14">
      <p:transition spd="slow" p14:dur="2000" advTm="81669"/>
    </mc:Choice>
    <mc:Fallback xmlns="">
      <p:transition spd="slow" advTm="816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ircle(in)">
                                      <p:cBhvr>
                                        <p:cTn id="22" dur="2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circle(in)">
                                      <p:cBhvr>
                                        <p:cTn id="27" dur="20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down)">
                                      <p:cBhvr>
                                        <p:cTn id="49" dur="500"/>
                                        <p:tgtEl>
                                          <p:spTgt spid="2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down)">
                                      <p:cBhvr>
                                        <p:cTn id="54" dur="500"/>
                                        <p:tgtEl>
                                          <p:spTgt spid="23"/>
                                        </p:tgtEl>
                                      </p:cBhvr>
                                    </p:animEffect>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wipe(down)">
                                      <p:cBhvr>
                                        <p:cTn id="59" dur="580">
                                          <p:stCondLst>
                                            <p:cond delay="0"/>
                                          </p:stCondLst>
                                        </p:cTn>
                                        <p:tgtEl>
                                          <p:spTgt spid="9"/>
                                        </p:tgtEl>
                                      </p:cBhvr>
                                    </p:animEffect>
                                    <p:anim calcmode="lin" valueType="num">
                                      <p:cBhvr>
                                        <p:cTn id="60"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65" dur="26">
                                          <p:stCondLst>
                                            <p:cond delay="650"/>
                                          </p:stCondLst>
                                        </p:cTn>
                                        <p:tgtEl>
                                          <p:spTgt spid="9"/>
                                        </p:tgtEl>
                                      </p:cBhvr>
                                      <p:to x="100000" y="60000"/>
                                    </p:animScale>
                                    <p:animScale>
                                      <p:cBhvr>
                                        <p:cTn id="66" dur="166" decel="50000">
                                          <p:stCondLst>
                                            <p:cond delay="676"/>
                                          </p:stCondLst>
                                        </p:cTn>
                                        <p:tgtEl>
                                          <p:spTgt spid="9"/>
                                        </p:tgtEl>
                                      </p:cBhvr>
                                      <p:to x="100000" y="100000"/>
                                    </p:animScale>
                                    <p:animScale>
                                      <p:cBhvr>
                                        <p:cTn id="67" dur="26">
                                          <p:stCondLst>
                                            <p:cond delay="1312"/>
                                          </p:stCondLst>
                                        </p:cTn>
                                        <p:tgtEl>
                                          <p:spTgt spid="9"/>
                                        </p:tgtEl>
                                      </p:cBhvr>
                                      <p:to x="100000" y="80000"/>
                                    </p:animScale>
                                    <p:animScale>
                                      <p:cBhvr>
                                        <p:cTn id="68" dur="166" decel="50000">
                                          <p:stCondLst>
                                            <p:cond delay="1338"/>
                                          </p:stCondLst>
                                        </p:cTn>
                                        <p:tgtEl>
                                          <p:spTgt spid="9"/>
                                        </p:tgtEl>
                                      </p:cBhvr>
                                      <p:to x="100000" y="100000"/>
                                    </p:animScale>
                                    <p:animScale>
                                      <p:cBhvr>
                                        <p:cTn id="69" dur="26">
                                          <p:stCondLst>
                                            <p:cond delay="1642"/>
                                          </p:stCondLst>
                                        </p:cTn>
                                        <p:tgtEl>
                                          <p:spTgt spid="9"/>
                                        </p:tgtEl>
                                      </p:cBhvr>
                                      <p:to x="100000" y="90000"/>
                                    </p:animScale>
                                    <p:animScale>
                                      <p:cBhvr>
                                        <p:cTn id="70" dur="166" decel="50000">
                                          <p:stCondLst>
                                            <p:cond delay="1668"/>
                                          </p:stCondLst>
                                        </p:cTn>
                                        <p:tgtEl>
                                          <p:spTgt spid="9"/>
                                        </p:tgtEl>
                                      </p:cBhvr>
                                      <p:to x="100000" y="100000"/>
                                    </p:animScale>
                                    <p:animScale>
                                      <p:cBhvr>
                                        <p:cTn id="71" dur="26">
                                          <p:stCondLst>
                                            <p:cond delay="1808"/>
                                          </p:stCondLst>
                                        </p:cTn>
                                        <p:tgtEl>
                                          <p:spTgt spid="9"/>
                                        </p:tgtEl>
                                      </p:cBhvr>
                                      <p:to x="100000" y="95000"/>
                                    </p:animScale>
                                    <p:animScale>
                                      <p:cBhvr>
                                        <p:cTn id="72" dur="166" decel="50000">
                                          <p:stCondLst>
                                            <p:cond delay="1834"/>
                                          </p:stCondLst>
                                        </p:cTn>
                                        <p:tgtEl>
                                          <p:spTgt spid="9"/>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wipe(down)">
                                      <p:cBhvr>
                                        <p:cTn id="77" dur="580">
                                          <p:stCondLst>
                                            <p:cond delay="0"/>
                                          </p:stCondLst>
                                        </p:cTn>
                                        <p:tgtEl>
                                          <p:spTgt spid="11"/>
                                        </p:tgtEl>
                                      </p:cBhvr>
                                    </p:animEffect>
                                    <p:anim calcmode="lin" valueType="num">
                                      <p:cBhvr>
                                        <p:cTn id="7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83" dur="26">
                                          <p:stCondLst>
                                            <p:cond delay="650"/>
                                          </p:stCondLst>
                                        </p:cTn>
                                        <p:tgtEl>
                                          <p:spTgt spid="11"/>
                                        </p:tgtEl>
                                      </p:cBhvr>
                                      <p:to x="100000" y="60000"/>
                                    </p:animScale>
                                    <p:animScale>
                                      <p:cBhvr>
                                        <p:cTn id="84" dur="166" decel="50000">
                                          <p:stCondLst>
                                            <p:cond delay="676"/>
                                          </p:stCondLst>
                                        </p:cTn>
                                        <p:tgtEl>
                                          <p:spTgt spid="11"/>
                                        </p:tgtEl>
                                      </p:cBhvr>
                                      <p:to x="100000" y="100000"/>
                                    </p:animScale>
                                    <p:animScale>
                                      <p:cBhvr>
                                        <p:cTn id="85" dur="26">
                                          <p:stCondLst>
                                            <p:cond delay="1312"/>
                                          </p:stCondLst>
                                        </p:cTn>
                                        <p:tgtEl>
                                          <p:spTgt spid="11"/>
                                        </p:tgtEl>
                                      </p:cBhvr>
                                      <p:to x="100000" y="80000"/>
                                    </p:animScale>
                                    <p:animScale>
                                      <p:cBhvr>
                                        <p:cTn id="86" dur="166" decel="50000">
                                          <p:stCondLst>
                                            <p:cond delay="1338"/>
                                          </p:stCondLst>
                                        </p:cTn>
                                        <p:tgtEl>
                                          <p:spTgt spid="11"/>
                                        </p:tgtEl>
                                      </p:cBhvr>
                                      <p:to x="100000" y="100000"/>
                                    </p:animScale>
                                    <p:animScale>
                                      <p:cBhvr>
                                        <p:cTn id="87" dur="26">
                                          <p:stCondLst>
                                            <p:cond delay="1642"/>
                                          </p:stCondLst>
                                        </p:cTn>
                                        <p:tgtEl>
                                          <p:spTgt spid="11"/>
                                        </p:tgtEl>
                                      </p:cBhvr>
                                      <p:to x="100000" y="90000"/>
                                    </p:animScale>
                                    <p:animScale>
                                      <p:cBhvr>
                                        <p:cTn id="88" dur="166" decel="50000">
                                          <p:stCondLst>
                                            <p:cond delay="1668"/>
                                          </p:stCondLst>
                                        </p:cTn>
                                        <p:tgtEl>
                                          <p:spTgt spid="11"/>
                                        </p:tgtEl>
                                      </p:cBhvr>
                                      <p:to x="100000" y="100000"/>
                                    </p:animScale>
                                    <p:animScale>
                                      <p:cBhvr>
                                        <p:cTn id="89" dur="26">
                                          <p:stCondLst>
                                            <p:cond delay="1808"/>
                                          </p:stCondLst>
                                        </p:cTn>
                                        <p:tgtEl>
                                          <p:spTgt spid="11"/>
                                        </p:tgtEl>
                                      </p:cBhvr>
                                      <p:to x="100000" y="95000"/>
                                    </p:animScale>
                                    <p:animScale>
                                      <p:cBhvr>
                                        <p:cTn id="90" dur="166" decel="50000">
                                          <p:stCondLst>
                                            <p:cond delay="1834"/>
                                          </p:stCondLst>
                                        </p:cTn>
                                        <p:tgtEl>
                                          <p:spTgt spid="11"/>
                                        </p:tgtEl>
                                      </p:cBhvr>
                                      <p:to x="100000" y="100000"/>
                                    </p:animScale>
                                  </p:childTnLst>
                                </p:cTn>
                              </p:par>
                            </p:childTnLst>
                          </p:cTn>
                        </p:par>
                      </p:childTnLst>
                    </p:cTn>
                  </p:par>
                  <p:par>
                    <p:cTn id="91" fill="hold">
                      <p:stCondLst>
                        <p:cond delay="indefinite"/>
                      </p:stCondLst>
                      <p:childTnLst>
                        <p:par>
                          <p:cTn id="92" fill="hold">
                            <p:stCondLst>
                              <p:cond delay="0"/>
                            </p:stCondLst>
                            <p:childTnLst>
                              <p:par>
                                <p:cTn id="93" presetID="26" presetClass="entr" presetSubtype="0" fill="hold" grpId="0" nodeType="clickEffect">
                                  <p:stCondLst>
                                    <p:cond delay="0"/>
                                  </p:stCondLst>
                                  <p:childTnLst>
                                    <p:set>
                                      <p:cBhvr>
                                        <p:cTn id="94" dur="1" fill="hold">
                                          <p:stCondLst>
                                            <p:cond delay="0"/>
                                          </p:stCondLst>
                                        </p:cTn>
                                        <p:tgtEl>
                                          <p:spTgt spid="12"/>
                                        </p:tgtEl>
                                        <p:attrNameLst>
                                          <p:attrName>style.visibility</p:attrName>
                                        </p:attrNameLst>
                                      </p:cBhvr>
                                      <p:to>
                                        <p:strVal val="visible"/>
                                      </p:to>
                                    </p:set>
                                    <p:animEffect transition="in" filter="wipe(down)">
                                      <p:cBhvr>
                                        <p:cTn id="95" dur="580">
                                          <p:stCondLst>
                                            <p:cond delay="0"/>
                                          </p:stCondLst>
                                        </p:cTn>
                                        <p:tgtEl>
                                          <p:spTgt spid="12"/>
                                        </p:tgtEl>
                                      </p:cBhvr>
                                    </p:animEffect>
                                    <p:anim calcmode="lin" valueType="num">
                                      <p:cBhvr>
                                        <p:cTn id="9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01" dur="26">
                                          <p:stCondLst>
                                            <p:cond delay="650"/>
                                          </p:stCondLst>
                                        </p:cTn>
                                        <p:tgtEl>
                                          <p:spTgt spid="12"/>
                                        </p:tgtEl>
                                      </p:cBhvr>
                                      <p:to x="100000" y="60000"/>
                                    </p:animScale>
                                    <p:animScale>
                                      <p:cBhvr>
                                        <p:cTn id="102" dur="166" decel="50000">
                                          <p:stCondLst>
                                            <p:cond delay="676"/>
                                          </p:stCondLst>
                                        </p:cTn>
                                        <p:tgtEl>
                                          <p:spTgt spid="12"/>
                                        </p:tgtEl>
                                      </p:cBhvr>
                                      <p:to x="100000" y="100000"/>
                                    </p:animScale>
                                    <p:animScale>
                                      <p:cBhvr>
                                        <p:cTn id="103" dur="26">
                                          <p:stCondLst>
                                            <p:cond delay="1312"/>
                                          </p:stCondLst>
                                        </p:cTn>
                                        <p:tgtEl>
                                          <p:spTgt spid="12"/>
                                        </p:tgtEl>
                                      </p:cBhvr>
                                      <p:to x="100000" y="80000"/>
                                    </p:animScale>
                                    <p:animScale>
                                      <p:cBhvr>
                                        <p:cTn id="104" dur="166" decel="50000">
                                          <p:stCondLst>
                                            <p:cond delay="1338"/>
                                          </p:stCondLst>
                                        </p:cTn>
                                        <p:tgtEl>
                                          <p:spTgt spid="12"/>
                                        </p:tgtEl>
                                      </p:cBhvr>
                                      <p:to x="100000" y="100000"/>
                                    </p:animScale>
                                    <p:animScale>
                                      <p:cBhvr>
                                        <p:cTn id="105" dur="26">
                                          <p:stCondLst>
                                            <p:cond delay="1642"/>
                                          </p:stCondLst>
                                        </p:cTn>
                                        <p:tgtEl>
                                          <p:spTgt spid="12"/>
                                        </p:tgtEl>
                                      </p:cBhvr>
                                      <p:to x="100000" y="90000"/>
                                    </p:animScale>
                                    <p:animScale>
                                      <p:cBhvr>
                                        <p:cTn id="106" dur="166" decel="50000">
                                          <p:stCondLst>
                                            <p:cond delay="1668"/>
                                          </p:stCondLst>
                                        </p:cTn>
                                        <p:tgtEl>
                                          <p:spTgt spid="12"/>
                                        </p:tgtEl>
                                      </p:cBhvr>
                                      <p:to x="100000" y="100000"/>
                                    </p:animScale>
                                    <p:animScale>
                                      <p:cBhvr>
                                        <p:cTn id="107" dur="26">
                                          <p:stCondLst>
                                            <p:cond delay="1808"/>
                                          </p:stCondLst>
                                        </p:cTn>
                                        <p:tgtEl>
                                          <p:spTgt spid="12"/>
                                        </p:tgtEl>
                                      </p:cBhvr>
                                      <p:to x="100000" y="95000"/>
                                    </p:animScale>
                                    <p:animScale>
                                      <p:cBhvr>
                                        <p:cTn id="108" dur="166" decel="50000">
                                          <p:stCondLst>
                                            <p:cond delay="1834"/>
                                          </p:stCondLst>
                                        </p:cTn>
                                        <p:tgtEl>
                                          <p:spTgt spid="12"/>
                                        </p:tgtEl>
                                      </p:cBhvr>
                                      <p:to x="100000" y="100000"/>
                                    </p:animScale>
                                  </p:childTnLst>
                                </p:cTn>
                              </p:par>
                            </p:childTnLst>
                          </p:cTn>
                        </p:par>
                      </p:childTnLst>
                    </p:cTn>
                  </p:par>
                  <p:par>
                    <p:cTn id="109" fill="hold">
                      <p:stCondLst>
                        <p:cond delay="indefinite"/>
                      </p:stCondLst>
                      <p:childTnLst>
                        <p:par>
                          <p:cTn id="110" fill="hold">
                            <p:stCondLst>
                              <p:cond delay="0"/>
                            </p:stCondLst>
                            <p:childTnLst>
                              <p:par>
                                <p:cTn id="111" presetID="26" presetClass="entr" presetSubtype="0" fill="hold" grpId="0" nodeType="clickEffect">
                                  <p:stCondLst>
                                    <p:cond delay="0"/>
                                  </p:stCondLst>
                                  <p:childTnLst>
                                    <p:set>
                                      <p:cBhvr>
                                        <p:cTn id="112" dur="1" fill="hold">
                                          <p:stCondLst>
                                            <p:cond delay="0"/>
                                          </p:stCondLst>
                                        </p:cTn>
                                        <p:tgtEl>
                                          <p:spTgt spid="13"/>
                                        </p:tgtEl>
                                        <p:attrNameLst>
                                          <p:attrName>style.visibility</p:attrName>
                                        </p:attrNameLst>
                                      </p:cBhvr>
                                      <p:to>
                                        <p:strVal val="visible"/>
                                      </p:to>
                                    </p:set>
                                    <p:animEffect transition="in" filter="wipe(down)">
                                      <p:cBhvr>
                                        <p:cTn id="113" dur="580">
                                          <p:stCondLst>
                                            <p:cond delay="0"/>
                                          </p:stCondLst>
                                        </p:cTn>
                                        <p:tgtEl>
                                          <p:spTgt spid="13"/>
                                        </p:tgtEl>
                                      </p:cBhvr>
                                    </p:animEffect>
                                    <p:anim calcmode="lin" valueType="num">
                                      <p:cBhvr>
                                        <p:cTn id="11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1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1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1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19" dur="26">
                                          <p:stCondLst>
                                            <p:cond delay="650"/>
                                          </p:stCondLst>
                                        </p:cTn>
                                        <p:tgtEl>
                                          <p:spTgt spid="13"/>
                                        </p:tgtEl>
                                      </p:cBhvr>
                                      <p:to x="100000" y="60000"/>
                                    </p:animScale>
                                    <p:animScale>
                                      <p:cBhvr>
                                        <p:cTn id="120" dur="166" decel="50000">
                                          <p:stCondLst>
                                            <p:cond delay="676"/>
                                          </p:stCondLst>
                                        </p:cTn>
                                        <p:tgtEl>
                                          <p:spTgt spid="13"/>
                                        </p:tgtEl>
                                      </p:cBhvr>
                                      <p:to x="100000" y="100000"/>
                                    </p:animScale>
                                    <p:animScale>
                                      <p:cBhvr>
                                        <p:cTn id="121" dur="26">
                                          <p:stCondLst>
                                            <p:cond delay="1312"/>
                                          </p:stCondLst>
                                        </p:cTn>
                                        <p:tgtEl>
                                          <p:spTgt spid="13"/>
                                        </p:tgtEl>
                                      </p:cBhvr>
                                      <p:to x="100000" y="80000"/>
                                    </p:animScale>
                                    <p:animScale>
                                      <p:cBhvr>
                                        <p:cTn id="122" dur="166" decel="50000">
                                          <p:stCondLst>
                                            <p:cond delay="1338"/>
                                          </p:stCondLst>
                                        </p:cTn>
                                        <p:tgtEl>
                                          <p:spTgt spid="13"/>
                                        </p:tgtEl>
                                      </p:cBhvr>
                                      <p:to x="100000" y="100000"/>
                                    </p:animScale>
                                    <p:animScale>
                                      <p:cBhvr>
                                        <p:cTn id="123" dur="26">
                                          <p:stCondLst>
                                            <p:cond delay="1642"/>
                                          </p:stCondLst>
                                        </p:cTn>
                                        <p:tgtEl>
                                          <p:spTgt spid="13"/>
                                        </p:tgtEl>
                                      </p:cBhvr>
                                      <p:to x="100000" y="90000"/>
                                    </p:animScale>
                                    <p:animScale>
                                      <p:cBhvr>
                                        <p:cTn id="124" dur="166" decel="50000">
                                          <p:stCondLst>
                                            <p:cond delay="1668"/>
                                          </p:stCondLst>
                                        </p:cTn>
                                        <p:tgtEl>
                                          <p:spTgt spid="13"/>
                                        </p:tgtEl>
                                      </p:cBhvr>
                                      <p:to x="100000" y="100000"/>
                                    </p:animScale>
                                    <p:animScale>
                                      <p:cBhvr>
                                        <p:cTn id="125" dur="26">
                                          <p:stCondLst>
                                            <p:cond delay="1808"/>
                                          </p:stCondLst>
                                        </p:cTn>
                                        <p:tgtEl>
                                          <p:spTgt spid="13"/>
                                        </p:tgtEl>
                                      </p:cBhvr>
                                      <p:to x="100000" y="95000"/>
                                    </p:animScale>
                                    <p:animScale>
                                      <p:cBhvr>
                                        <p:cTn id="126" dur="166" decel="50000">
                                          <p:stCondLst>
                                            <p:cond delay="1834"/>
                                          </p:stCondLst>
                                        </p:cTn>
                                        <p:tgtEl>
                                          <p:spTgt spid="13"/>
                                        </p:tgtEl>
                                      </p:cBhvr>
                                      <p:to x="100000" y="100000"/>
                                    </p:animScale>
                                  </p:childTnLst>
                                </p:cTn>
                              </p:par>
                            </p:childTnLst>
                          </p:cTn>
                        </p:par>
                      </p:childTnLst>
                    </p:cTn>
                  </p:par>
                  <p:par>
                    <p:cTn id="127" fill="hold">
                      <p:stCondLst>
                        <p:cond delay="indefinite"/>
                      </p:stCondLst>
                      <p:childTnLst>
                        <p:par>
                          <p:cTn id="128" fill="hold">
                            <p:stCondLst>
                              <p:cond delay="0"/>
                            </p:stCondLst>
                            <p:childTnLst>
                              <p:par>
                                <p:cTn id="129" presetID="26" presetClass="entr" presetSubtype="0" fill="hold" grpId="0" nodeType="clickEffect">
                                  <p:stCondLst>
                                    <p:cond delay="0"/>
                                  </p:stCondLst>
                                  <p:childTnLst>
                                    <p:set>
                                      <p:cBhvr>
                                        <p:cTn id="130" dur="1" fill="hold">
                                          <p:stCondLst>
                                            <p:cond delay="0"/>
                                          </p:stCondLst>
                                        </p:cTn>
                                        <p:tgtEl>
                                          <p:spTgt spid="14"/>
                                        </p:tgtEl>
                                        <p:attrNameLst>
                                          <p:attrName>style.visibility</p:attrName>
                                        </p:attrNameLst>
                                      </p:cBhvr>
                                      <p:to>
                                        <p:strVal val="visible"/>
                                      </p:to>
                                    </p:set>
                                    <p:animEffect transition="in" filter="wipe(down)">
                                      <p:cBhvr>
                                        <p:cTn id="131" dur="580">
                                          <p:stCondLst>
                                            <p:cond delay="0"/>
                                          </p:stCondLst>
                                        </p:cTn>
                                        <p:tgtEl>
                                          <p:spTgt spid="14"/>
                                        </p:tgtEl>
                                      </p:cBhvr>
                                    </p:animEffect>
                                    <p:anim calcmode="lin" valueType="num">
                                      <p:cBhvr>
                                        <p:cTn id="132"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33"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34"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35"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36"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37" dur="26">
                                          <p:stCondLst>
                                            <p:cond delay="650"/>
                                          </p:stCondLst>
                                        </p:cTn>
                                        <p:tgtEl>
                                          <p:spTgt spid="14"/>
                                        </p:tgtEl>
                                      </p:cBhvr>
                                      <p:to x="100000" y="60000"/>
                                    </p:animScale>
                                    <p:animScale>
                                      <p:cBhvr>
                                        <p:cTn id="138" dur="166" decel="50000">
                                          <p:stCondLst>
                                            <p:cond delay="676"/>
                                          </p:stCondLst>
                                        </p:cTn>
                                        <p:tgtEl>
                                          <p:spTgt spid="14"/>
                                        </p:tgtEl>
                                      </p:cBhvr>
                                      <p:to x="100000" y="100000"/>
                                    </p:animScale>
                                    <p:animScale>
                                      <p:cBhvr>
                                        <p:cTn id="139" dur="26">
                                          <p:stCondLst>
                                            <p:cond delay="1312"/>
                                          </p:stCondLst>
                                        </p:cTn>
                                        <p:tgtEl>
                                          <p:spTgt spid="14"/>
                                        </p:tgtEl>
                                      </p:cBhvr>
                                      <p:to x="100000" y="80000"/>
                                    </p:animScale>
                                    <p:animScale>
                                      <p:cBhvr>
                                        <p:cTn id="140" dur="166" decel="50000">
                                          <p:stCondLst>
                                            <p:cond delay="1338"/>
                                          </p:stCondLst>
                                        </p:cTn>
                                        <p:tgtEl>
                                          <p:spTgt spid="14"/>
                                        </p:tgtEl>
                                      </p:cBhvr>
                                      <p:to x="100000" y="100000"/>
                                    </p:animScale>
                                    <p:animScale>
                                      <p:cBhvr>
                                        <p:cTn id="141" dur="26">
                                          <p:stCondLst>
                                            <p:cond delay="1642"/>
                                          </p:stCondLst>
                                        </p:cTn>
                                        <p:tgtEl>
                                          <p:spTgt spid="14"/>
                                        </p:tgtEl>
                                      </p:cBhvr>
                                      <p:to x="100000" y="90000"/>
                                    </p:animScale>
                                    <p:animScale>
                                      <p:cBhvr>
                                        <p:cTn id="142" dur="166" decel="50000">
                                          <p:stCondLst>
                                            <p:cond delay="1668"/>
                                          </p:stCondLst>
                                        </p:cTn>
                                        <p:tgtEl>
                                          <p:spTgt spid="14"/>
                                        </p:tgtEl>
                                      </p:cBhvr>
                                      <p:to x="100000" y="100000"/>
                                    </p:animScale>
                                    <p:animScale>
                                      <p:cBhvr>
                                        <p:cTn id="143" dur="26">
                                          <p:stCondLst>
                                            <p:cond delay="1808"/>
                                          </p:stCondLst>
                                        </p:cTn>
                                        <p:tgtEl>
                                          <p:spTgt spid="14"/>
                                        </p:tgtEl>
                                      </p:cBhvr>
                                      <p:to x="100000" y="95000"/>
                                    </p:animScale>
                                    <p:animScale>
                                      <p:cBhvr>
                                        <p:cTn id="144" dur="166" decel="50000">
                                          <p:stCondLst>
                                            <p:cond delay="1834"/>
                                          </p:stCondLst>
                                        </p:cTn>
                                        <p:tgtEl>
                                          <p:spTgt spid="14"/>
                                        </p:tgtEl>
                                      </p:cBhvr>
                                      <p:to x="100000" y="100000"/>
                                    </p:animScale>
                                  </p:childTnLst>
                                </p:cTn>
                              </p:par>
                            </p:childTnLst>
                          </p:cTn>
                        </p:par>
                      </p:childTnLst>
                    </p:cTn>
                  </p:par>
                  <p:par>
                    <p:cTn id="145" fill="hold">
                      <p:stCondLst>
                        <p:cond delay="indefinite"/>
                      </p:stCondLst>
                      <p:childTnLst>
                        <p:par>
                          <p:cTn id="146" fill="hold">
                            <p:stCondLst>
                              <p:cond delay="0"/>
                            </p:stCondLst>
                            <p:childTnLst>
                              <p:par>
                                <p:cTn id="147" presetID="26" presetClass="entr" presetSubtype="0" fill="hold" grpId="0" nodeType="clickEffect">
                                  <p:stCondLst>
                                    <p:cond delay="0"/>
                                  </p:stCondLst>
                                  <p:childTnLst>
                                    <p:set>
                                      <p:cBhvr>
                                        <p:cTn id="148" dur="1" fill="hold">
                                          <p:stCondLst>
                                            <p:cond delay="0"/>
                                          </p:stCondLst>
                                        </p:cTn>
                                        <p:tgtEl>
                                          <p:spTgt spid="15"/>
                                        </p:tgtEl>
                                        <p:attrNameLst>
                                          <p:attrName>style.visibility</p:attrName>
                                        </p:attrNameLst>
                                      </p:cBhvr>
                                      <p:to>
                                        <p:strVal val="visible"/>
                                      </p:to>
                                    </p:set>
                                    <p:animEffect transition="in" filter="wipe(down)">
                                      <p:cBhvr>
                                        <p:cTn id="149" dur="580">
                                          <p:stCondLst>
                                            <p:cond delay="0"/>
                                          </p:stCondLst>
                                        </p:cTn>
                                        <p:tgtEl>
                                          <p:spTgt spid="15"/>
                                        </p:tgtEl>
                                      </p:cBhvr>
                                    </p:animEffect>
                                    <p:anim calcmode="lin" valueType="num">
                                      <p:cBhvr>
                                        <p:cTn id="150"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51"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52"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53"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54"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55" dur="26">
                                          <p:stCondLst>
                                            <p:cond delay="650"/>
                                          </p:stCondLst>
                                        </p:cTn>
                                        <p:tgtEl>
                                          <p:spTgt spid="15"/>
                                        </p:tgtEl>
                                      </p:cBhvr>
                                      <p:to x="100000" y="60000"/>
                                    </p:animScale>
                                    <p:animScale>
                                      <p:cBhvr>
                                        <p:cTn id="156" dur="166" decel="50000">
                                          <p:stCondLst>
                                            <p:cond delay="676"/>
                                          </p:stCondLst>
                                        </p:cTn>
                                        <p:tgtEl>
                                          <p:spTgt spid="15"/>
                                        </p:tgtEl>
                                      </p:cBhvr>
                                      <p:to x="100000" y="100000"/>
                                    </p:animScale>
                                    <p:animScale>
                                      <p:cBhvr>
                                        <p:cTn id="157" dur="26">
                                          <p:stCondLst>
                                            <p:cond delay="1312"/>
                                          </p:stCondLst>
                                        </p:cTn>
                                        <p:tgtEl>
                                          <p:spTgt spid="15"/>
                                        </p:tgtEl>
                                      </p:cBhvr>
                                      <p:to x="100000" y="80000"/>
                                    </p:animScale>
                                    <p:animScale>
                                      <p:cBhvr>
                                        <p:cTn id="158" dur="166" decel="50000">
                                          <p:stCondLst>
                                            <p:cond delay="1338"/>
                                          </p:stCondLst>
                                        </p:cTn>
                                        <p:tgtEl>
                                          <p:spTgt spid="15"/>
                                        </p:tgtEl>
                                      </p:cBhvr>
                                      <p:to x="100000" y="100000"/>
                                    </p:animScale>
                                    <p:animScale>
                                      <p:cBhvr>
                                        <p:cTn id="159" dur="26">
                                          <p:stCondLst>
                                            <p:cond delay="1642"/>
                                          </p:stCondLst>
                                        </p:cTn>
                                        <p:tgtEl>
                                          <p:spTgt spid="15"/>
                                        </p:tgtEl>
                                      </p:cBhvr>
                                      <p:to x="100000" y="90000"/>
                                    </p:animScale>
                                    <p:animScale>
                                      <p:cBhvr>
                                        <p:cTn id="160" dur="166" decel="50000">
                                          <p:stCondLst>
                                            <p:cond delay="1668"/>
                                          </p:stCondLst>
                                        </p:cTn>
                                        <p:tgtEl>
                                          <p:spTgt spid="15"/>
                                        </p:tgtEl>
                                      </p:cBhvr>
                                      <p:to x="100000" y="100000"/>
                                    </p:animScale>
                                    <p:animScale>
                                      <p:cBhvr>
                                        <p:cTn id="161" dur="26">
                                          <p:stCondLst>
                                            <p:cond delay="1808"/>
                                          </p:stCondLst>
                                        </p:cTn>
                                        <p:tgtEl>
                                          <p:spTgt spid="15"/>
                                        </p:tgtEl>
                                      </p:cBhvr>
                                      <p:to x="100000" y="95000"/>
                                    </p:animScale>
                                    <p:animScale>
                                      <p:cBhvr>
                                        <p:cTn id="162" dur="166" decel="50000">
                                          <p:stCondLst>
                                            <p:cond delay="1834"/>
                                          </p:stCondLst>
                                        </p:cTn>
                                        <p:tgtEl>
                                          <p:spTgt spid="15"/>
                                        </p:tgtEl>
                                      </p:cBhvr>
                                      <p:to x="100000" y="100000"/>
                                    </p:animScale>
                                  </p:childTnLst>
                                </p:cTn>
                              </p:par>
                            </p:childTnLst>
                          </p:cTn>
                        </p:par>
                      </p:childTnLst>
                    </p:cTn>
                  </p:par>
                  <p:par>
                    <p:cTn id="163" fill="hold">
                      <p:stCondLst>
                        <p:cond delay="indefinite"/>
                      </p:stCondLst>
                      <p:childTnLst>
                        <p:par>
                          <p:cTn id="164" fill="hold">
                            <p:stCondLst>
                              <p:cond delay="0"/>
                            </p:stCondLst>
                            <p:childTnLst>
                              <p:par>
                                <p:cTn id="165" presetID="26" presetClass="entr" presetSubtype="0" fill="hold" grpId="0" nodeType="clickEffect">
                                  <p:stCondLst>
                                    <p:cond delay="0"/>
                                  </p:stCondLst>
                                  <p:childTnLst>
                                    <p:set>
                                      <p:cBhvr>
                                        <p:cTn id="166" dur="1" fill="hold">
                                          <p:stCondLst>
                                            <p:cond delay="0"/>
                                          </p:stCondLst>
                                        </p:cTn>
                                        <p:tgtEl>
                                          <p:spTgt spid="16"/>
                                        </p:tgtEl>
                                        <p:attrNameLst>
                                          <p:attrName>style.visibility</p:attrName>
                                        </p:attrNameLst>
                                      </p:cBhvr>
                                      <p:to>
                                        <p:strVal val="visible"/>
                                      </p:to>
                                    </p:set>
                                    <p:animEffect transition="in" filter="wipe(down)">
                                      <p:cBhvr>
                                        <p:cTn id="167" dur="580">
                                          <p:stCondLst>
                                            <p:cond delay="0"/>
                                          </p:stCondLst>
                                        </p:cTn>
                                        <p:tgtEl>
                                          <p:spTgt spid="16"/>
                                        </p:tgtEl>
                                      </p:cBhvr>
                                    </p:animEffect>
                                    <p:anim calcmode="lin" valueType="num">
                                      <p:cBhvr>
                                        <p:cTn id="16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73" dur="26">
                                          <p:stCondLst>
                                            <p:cond delay="650"/>
                                          </p:stCondLst>
                                        </p:cTn>
                                        <p:tgtEl>
                                          <p:spTgt spid="16"/>
                                        </p:tgtEl>
                                      </p:cBhvr>
                                      <p:to x="100000" y="60000"/>
                                    </p:animScale>
                                    <p:animScale>
                                      <p:cBhvr>
                                        <p:cTn id="174" dur="166" decel="50000">
                                          <p:stCondLst>
                                            <p:cond delay="676"/>
                                          </p:stCondLst>
                                        </p:cTn>
                                        <p:tgtEl>
                                          <p:spTgt spid="16"/>
                                        </p:tgtEl>
                                      </p:cBhvr>
                                      <p:to x="100000" y="100000"/>
                                    </p:animScale>
                                    <p:animScale>
                                      <p:cBhvr>
                                        <p:cTn id="175" dur="26">
                                          <p:stCondLst>
                                            <p:cond delay="1312"/>
                                          </p:stCondLst>
                                        </p:cTn>
                                        <p:tgtEl>
                                          <p:spTgt spid="16"/>
                                        </p:tgtEl>
                                      </p:cBhvr>
                                      <p:to x="100000" y="80000"/>
                                    </p:animScale>
                                    <p:animScale>
                                      <p:cBhvr>
                                        <p:cTn id="176" dur="166" decel="50000">
                                          <p:stCondLst>
                                            <p:cond delay="1338"/>
                                          </p:stCondLst>
                                        </p:cTn>
                                        <p:tgtEl>
                                          <p:spTgt spid="16"/>
                                        </p:tgtEl>
                                      </p:cBhvr>
                                      <p:to x="100000" y="100000"/>
                                    </p:animScale>
                                    <p:animScale>
                                      <p:cBhvr>
                                        <p:cTn id="177" dur="26">
                                          <p:stCondLst>
                                            <p:cond delay="1642"/>
                                          </p:stCondLst>
                                        </p:cTn>
                                        <p:tgtEl>
                                          <p:spTgt spid="16"/>
                                        </p:tgtEl>
                                      </p:cBhvr>
                                      <p:to x="100000" y="90000"/>
                                    </p:animScale>
                                    <p:animScale>
                                      <p:cBhvr>
                                        <p:cTn id="178" dur="166" decel="50000">
                                          <p:stCondLst>
                                            <p:cond delay="1668"/>
                                          </p:stCondLst>
                                        </p:cTn>
                                        <p:tgtEl>
                                          <p:spTgt spid="16"/>
                                        </p:tgtEl>
                                      </p:cBhvr>
                                      <p:to x="100000" y="100000"/>
                                    </p:animScale>
                                    <p:animScale>
                                      <p:cBhvr>
                                        <p:cTn id="179" dur="26">
                                          <p:stCondLst>
                                            <p:cond delay="1808"/>
                                          </p:stCondLst>
                                        </p:cTn>
                                        <p:tgtEl>
                                          <p:spTgt spid="16"/>
                                        </p:tgtEl>
                                      </p:cBhvr>
                                      <p:to x="100000" y="95000"/>
                                    </p:animScale>
                                    <p:animScale>
                                      <p:cBhvr>
                                        <p:cTn id="180"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9"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251520" y="404664"/>
            <a:ext cx="8286243" cy="584775"/>
          </a:xfrm>
          <a:prstGeom prst="rect">
            <a:avLst/>
          </a:prstGeom>
        </p:spPr>
        <p:txBody>
          <a:bodyPr wrap="none">
            <a:spAutoFit/>
          </a:bodyPr>
          <a:lstStyle/>
          <a:p>
            <a:r>
              <a:rPr lang="fa-IR" sz="3200" b="1" dirty="0">
                <a:solidFill>
                  <a:schemeClr val="bg2">
                    <a:lumMod val="50000"/>
                  </a:schemeClr>
                </a:solidFill>
                <a:cs typeface="B Jadid" pitchFamily="2" charset="-78"/>
              </a:rPr>
              <a:t>علل </a:t>
            </a:r>
            <a:r>
              <a:rPr lang="fa-IR" sz="3200" b="1" dirty="0" err="1">
                <a:solidFill>
                  <a:schemeClr val="bg2">
                    <a:lumMod val="50000"/>
                  </a:schemeClr>
                </a:solidFill>
                <a:cs typeface="B Jadid" pitchFamily="2" charset="-78"/>
              </a:rPr>
              <a:t>مهجوریت</a:t>
            </a:r>
            <a:r>
              <a:rPr lang="fa-IR" sz="3200" b="1" dirty="0">
                <a:solidFill>
                  <a:schemeClr val="bg2">
                    <a:lumMod val="50000"/>
                  </a:schemeClr>
                </a:solidFill>
                <a:cs typeface="B Jadid" pitchFamily="2" charset="-78"/>
              </a:rPr>
              <a:t> و </a:t>
            </a:r>
            <a:r>
              <a:rPr lang="fa-IR" sz="3200" b="1" dirty="0" err="1">
                <a:solidFill>
                  <a:schemeClr val="bg2">
                    <a:lumMod val="50000"/>
                  </a:schemeClr>
                </a:solidFill>
                <a:cs typeface="B Jadid" pitchFamily="2" charset="-78"/>
              </a:rPr>
              <a:t>ترك</a:t>
            </a:r>
            <a:r>
              <a:rPr lang="fa-IR" sz="3200" b="1" dirty="0">
                <a:solidFill>
                  <a:schemeClr val="bg2">
                    <a:lumMod val="50000"/>
                  </a:schemeClr>
                </a:solidFill>
                <a:cs typeface="B Jadid" pitchFamily="2" charset="-78"/>
              </a:rPr>
              <a:t> امر به معروف و نهی از </a:t>
            </a:r>
            <a:r>
              <a:rPr lang="fa-IR" sz="3200" b="1" dirty="0" err="1">
                <a:solidFill>
                  <a:schemeClr val="bg2">
                    <a:lumMod val="50000"/>
                  </a:schemeClr>
                </a:solidFill>
                <a:cs typeface="B Jadid" pitchFamily="2" charset="-78"/>
              </a:rPr>
              <a:t>منكر</a:t>
            </a:r>
            <a:endParaRPr lang="en-US" sz="3200" dirty="0">
              <a:solidFill>
                <a:schemeClr val="bg2">
                  <a:lumMod val="50000"/>
                </a:schemeClr>
              </a:solidFill>
              <a:cs typeface="B Jadid" pitchFamily="2" charset="-78"/>
            </a:endParaRPr>
          </a:p>
        </p:txBody>
      </p:sp>
      <p:sp>
        <p:nvSpPr>
          <p:cNvPr id="5" name="Rectangle 4"/>
          <p:cNvSpPr/>
          <p:nvPr/>
        </p:nvSpPr>
        <p:spPr>
          <a:xfrm>
            <a:off x="1734077" y="1412776"/>
            <a:ext cx="5609723" cy="830997"/>
          </a:xfrm>
          <a:prstGeom prst="rect">
            <a:avLst/>
          </a:prstGeom>
        </p:spPr>
        <p:txBody>
          <a:bodyPr wrap="square">
            <a:spAutoFit/>
          </a:bodyPr>
          <a:lstStyle/>
          <a:p>
            <a:r>
              <a:rPr lang="fa-IR" sz="2400" dirty="0">
                <a:solidFill>
                  <a:srgbClr val="002060"/>
                </a:solidFill>
                <a:cs typeface="2  Titr" pitchFamily="2" charset="-78"/>
              </a:rPr>
              <a:t>۱- ترس از </a:t>
            </a:r>
            <a:r>
              <a:rPr lang="fa-IR" sz="2400" dirty="0">
                <a:solidFill>
                  <a:srgbClr val="002060"/>
                </a:solidFill>
                <a:cs typeface="2  Titr" pitchFamily="2" charset="-78"/>
                <a:hlinkClick r:id="rId4" tooltip="مرگ"/>
              </a:rPr>
              <a:t>مرگ</a:t>
            </a:r>
            <a:r>
              <a:rPr lang="fa-IR" sz="2400" dirty="0">
                <a:solidFill>
                  <a:srgbClr val="002060"/>
                </a:solidFill>
                <a:cs typeface="2  Titr" pitchFamily="2" charset="-78"/>
              </a:rPr>
              <a:t> و یا به خطر افتادن منافع دنیوی. </a:t>
            </a:r>
            <a:r>
              <a:rPr lang="fa-IR" sz="2400" dirty="0" smtClean="0">
                <a:solidFill>
                  <a:srgbClr val="002060"/>
                </a:solidFill>
                <a:cs typeface="2  Titr" pitchFamily="2" charset="-78"/>
              </a:rPr>
              <a:t/>
            </a:r>
            <a:br>
              <a:rPr lang="fa-IR" sz="2400" dirty="0" smtClean="0">
                <a:solidFill>
                  <a:srgbClr val="002060"/>
                </a:solidFill>
                <a:cs typeface="2  Titr" pitchFamily="2" charset="-78"/>
              </a:rPr>
            </a:br>
            <a:endParaRPr lang="en-US" sz="2400" dirty="0">
              <a:solidFill>
                <a:srgbClr val="002060"/>
              </a:solidFill>
              <a:cs typeface="2  Titr" pitchFamily="2" charset="-78"/>
            </a:endParaRPr>
          </a:p>
        </p:txBody>
      </p:sp>
      <p:sp>
        <p:nvSpPr>
          <p:cNvPr id="6" name="Rectangle 5"/>
          <p:cNvSpPr/>
          <p:nvPr/>
        </p:nvSpPr>
        <p:spPr>
          <a:xfrm>
            <a:off x="3942184" y="2012940"/>
            <a:ext cx="4302224" cy="461665"/>
          </a:xfrm>
          <a:prstGeom prst="rect">
            <a:avLst/>
          </a:prstGeom>
        </p:spPr>
        <p:txBody>
          <a:bodyPr wrap="square">
            <a:spAutoFit/>
          </a:bodyPr>
          <a:lstStyle/>
          <a:p>
            <a:r>
              <a:rPr lang="fa-IR" sz="2400" dirty="0">
                <a:solidFill>
                  <a:srgbClr val="002060"/>
                </a:solidFill>
                <a:cs typeface="2  Titr" pitchFamily="2" charset="-78"/>
              </a:rPr>
              <a:t>۲- </a:t>
            </a:r>
            <a:r>
              <a:rPr lang="fa-IR" sz="2400" u="sng" dirty="0" err="1">
                <a:solidFill>
                  <a:srgbClr val="002060"/>
                </a:solidFill>
                <a:cs typeface="2  Titr" pitchFamily="2" charset="-78"/>
                <a:hlinkClick r:id="rId5" tooltip="حیا"/>
              </a:rPr>
              <a:t>حیا</a:t>
            </a:r>
            <a:r>
              <a:rPr lang="fa-IR" sz="2400" dirty="0">
                <a:solidFill>
                  <a:srgbClr val="002060"/>
                </a:solidFill>
                <a:cs typeface="2  Titr" pitchFamily="2" charset="-78"/>
              </a:rPr>
              <a:t> و </a:t>
            </a:r>
            <a:r>
              <a:rPr lang="fa-IR" sz="2400" dirty="0">
                <a:solidFill>
                  <a:srgbClr val="002060"/>
                </a:solidFill>
                <a:cs typeface="2  Titr" pitchFamily="2" charset="-78"/>
                <a:hlinkClick r:id="rId6" tooltip="خجالت (پیوندی وجود ندارد)"/>
              </a:rPr>
              <a:t>خجالت</a:t>
            </a:r>
            <a:r>
              <a:rPr lang="fa-IR" sz="2400" dirty="0">
                <a:solidFill>
                  <a:srgbClr val="002060"/>
                </a:solidFill>
                <a:cs typeface="2  Titr" pitchFamily="2" charset="-78"/>
              </a:rPr>
              <a:t>، </a:t>
            </a:r>
            <a:r>
              <a:rPr lang="fa-IR" sz="2400" dirty="0" smtClean="0">
                <a:solidFill>
                  <a:srgbClr val="002060"/>
                </a:solidFill>
                <a:cs typeface="2  Titr" pitchFamily="2" charset="-78"/>
              </a:rPr>
              <a:t>بی­‌ تفاوتی</a:t>
            </a:r>
            <a:r>
              <a:rPr lang="fa-IR" sz="2400" dirty="0">
                <a:solidFill>
                  <a:srgbClr val="002060"/>
                </a:solidFill>
                <a:cs typeface="2  Titr" pitchFamily="2" charset="-78"/>
              </a:rPr>
              <a:t> </a:t>
            </a:r>
            <a:endParaRPr lang="en-US" sz="2400" dirty="0">
              <a:solidFill>
                <a:srgbClr val="002060"/>
              </a:solidFill>
              <a:cs typeface="2  Titr" pitchFamily="2" charset="-78"/>
            </a:endParaRPr>
          </a:p>
        </p:txBody>
      </p:sp>
      <p:sp>
        <p:nvSpPr>
          <p:cNvPr id="7" name="Rectangle 6"/>
          <p:cNvSpPr/>
          <p:nvPr/>
        </p:nvSpPr>
        <p:spPr>
          <a:xfrm>
            <a:off x="5097315" y="2872908"/>
            <a:ext cx="2282997" cy="461665"/>
          </a:xfrm>
          <a:prstGeom prst="rect">
            <a:avLst/>
          </a:prstGeom>
        </p:spPr>
        <p:txBody>
          <a:bodyPr wrap="none">
            <a:spAutoFit/>
          </a:bodyPr>
          <a:lstStyle/>
          <a:p>
            <a:r>
              <a:rPr lang="fa-IR" sz="2400" dirty="0" smtClean="0">
                <a:cs typeface="2  Titr" pitchFamily="2" charset="-78"/>
              </a:rPr>
              <a:t>3 - جهل </a:t>
            </a:r>
            <a:r>
              <a:rPr lang="fa-IR" sz="2400" dirty="0">
                <a:cs typeface="2  Titr" pitchFamily="2" charset="-78"/>
              </a:rPr>
              <a:t>و نادانی.</a:t>
            </a:r>
            <a:endParaRPr lang="en-US" sz="2400" dirty="0">
              <a:cs typeface="2  Titr" pitchFamily="2" charset="-78"/>
            </a:endParaRPr>
          </a:p>
        </p:txBody>
      </p:sp>
      <p:sp>
        <p:nvSpPr>
          <p:cNvPr id="8" name="Rectangle 7"/>
          <p:cNvSpPr/>
          <p:nvPr/>
        </p:nvSpPr>
        <p:spPr>
          <a:xfrm>
            <a:off x="3624156" y="3501008"/>
            <a:ext cx="3756156" cy="461665"/>
          </a:xfrm>
          <a:prstGeom prst="rect">
            <a:avLst/>
          </a:prstGeom>
        </p:spPr>
        <p:txBody>
          <a:bodyPr wrap="none">
            <a:spAutoFit/>
          </a:bodyPr>
          <a:lstStyle/>
          <a:p>
            <a:r>
              <a:rPr lang="fa-IR" sz="2400" dirty="0">
                <a:solidFill>
                  <a:srgbClr val="C00000"/>
                </a:solidFill>
                <a:cs typeface="2  Titr" pitchFamily="2" charset="-78"/>
              </a:rPr>
              <a:t>۴- </a:t>
            </a:r>
            <a:r>
              <a:rPr lang="fa-IR" sz="2400" dirty="0">
                <a:solidFill>
                  <a:srgbClr val="C00000"/>
                </a:solidFill>
                <a:cs typeface="2  Titr" pitchFamily="2" charset="-78"/>
                <a:hlinkClick r:id="rId7" tooltip="طمع"/>
              </a:rPr>
              <a:t>طمع</a:t>
            </a:r>
            <a:r>
              <a:rPr lang="fa-IR" sz="2400" dirty="0">
                <a:solidFill>
                  <a:srgbClr val="C00000"/>
                </a:solidFill>
                <a:cs typeface="2  Titr" pitchFamily="2" charset="-78"/>
              </a:rPr>
              <a:t> رسیدن به منافع مادی.</a:t>
            </a:r>
            <a:r>
              <a:rPr lang="fa-IR" sz="2400" dirty="0">
                <a:solidFill>
                  <a:srgbClr val="C00000"/>
                </a:solidFill>
                <a:cs typeface="2  Titr" pitchFamily="2" charset="-78"/>
                <a:hlinkClick r:id="rId8"/>
              </a:rPr>
              <a:t> </a:t>
            </a:r>
            <a:endParaRPr lang="en-US" sz="2400" dirty="0">
              <a:solidFill>
                <a:srgbClr val="C00000"/>
              </a:solidFill>
              <a:cs typeface="2  Titr" pitchFamily="2" charset="-78"/>
            </a:endParaRPr>
          </a:p>
        </p:txBody>
      </p:sp>
      <p:sp>
        <p:nvSpPr>
          <p:cNvPr id="9" name="Rectangle 8"/>
          <p:cNvSpPr/>
          <p:nvPr/>
        </p:nvSpPr>
        <p:spPr>
          <a:xfrm>
            <a:off x="4837984" y="4541058"/>
            <a:ext cx="2510624" cy="400110"/>
          </a:xfrm>
          <a:prstGeom prst="rect">
            <a:avLst/>
          </a:prstGeom>
        </p:spPr>
        <p:txBody>
          <a:bodyPr wrap="none">
            <a:spAutoFit/>
          </a:bodyPr>
          <a:lstStyle/>
          <a:p>
            <a:r>
              <a:rPr lang="fa-IR" sz="2000" dirty="0">
                <a:solidFill>
                  <a:srgbClr val="C00000"/>
                </a:solidFill>
                <a:cs typeface="2  Titr" pitchFamily="2" charset="-78"/>
              </a:rPr>
              <a:t>۵- ضعف و </a:t>
            </a:r>
            <a:r>
              <a:rPr lang="fa-IR" sz="2000" dirty="0" err="1">
                <a:solidFill>
                  <a:srgbClr val="C00000"/>
                </a:solidFill>
                <a:cs typeface="2  Titr" pitchFamily="2" charset="-78"/>
              </a:rPr>
              <a:t>كوچكی</a:t>
            </a:r>
            <a:r>
              <a:rPr lang="fa-IR" sz="2000" dirty="0">
                <a:solidFill>
                  <a:srgbClr val="C00000"/>
                </a:solidFill>
                <a:cs typeface="2  Titr" pitchFamily="2" charset="-78"/>
              </a:rPr>
              <a:t> </a:t>
            </a:r>
            <a:r>
              <a:rPr lang="fa-IR" sz="2000" u="sng" dirty="0">
                <a:solidFill>
                  <a:srgbClr val="C00000"/>
                </a:solidFill>
                <a:cs typeface="2  Titr" pitchFamily="2" charset="-78"/>
                <a:hlinkClick r:id="rId9" tooltip="نفس (پیوندی وجود ندارد)"/>
              </a:rPr>
              <a:t>نفس</a:t>
            </a:r>
            <a:r>
              <a:rPr lang="fa-IR" sz="2000" dirty="0">
                <a:solidFill>
                  <a:srgbClr val="C00000"/>
                </a:solidFill>
                <a:cs typeface="2  Titr" pitchFamily="2" charset="-78"/>
              </a:rPr>
              <a:t>.</a:t>
            </a:r>
            <a:endParaRPr lang="en-US" sz="2000" dirty="0">
              <a:solidFill>
                <a:srgbClr val="C00000"/>
              </a:solidFill>
              <a:cs typeface="2  Titr" pitchFamily="2" charset="-78"/>
            </a:endParaRPr>
          </a:p>
        </p:txBody>
      </p:sp>
      <p:sp>
        <p:nvSpPr>
          <p:cNvPr id="10" name="Rectangle 9"/>
          <p:cNvSpPr/>
          <p:nvPr/>
        </p:nvSpPr>
        <p:spPr>
          <a:xfrm>
            <a:off x="2808312" y="5241394"/>
            <a:ext cx="4572000" cy="707886"/>
          </a:xfrm>
          <a:prstGeom prst="rect">
            <a:avLst/>
          </a:prstGeom>
        </p:spPr>
        <p:txBody>
          <a:bodyPr>
            <a:spAutoFit/>
          </a:bodyPr>
          <a:lstStyle/>
          <a:p>
            <a:r>
              <a:rPr lang="fa-IR" sz="2000" b="1" dirty="0">
                <a:solidFill>
                  <a:srgbClr val="002060"/>
                </a:solidFill>
                <a:cs typeface="2  Titr" pitchFamily="2" charset="-78"/>
              </a:rPr>
              <a:t>۶- </a:t>
            </a:r>
            <a:r>
              <a:rPr lang="fa-IR" sz="2000" b="1" dirty="0" err="1">
                <a:solidFill>
                  <a:srgbClr val="002060"/>
                </a:solidFill>
                <a:cs typeface="2  Titr" pitchFamily="2" charset="-78"/>
              </a:rPr>
              <a:t>بی‌تأثیر</a:t>
            </a:r>
            <a:r>
              <a:rPr lang="fa-IR" sz="2000" b="1" dirty="0">
                <a:solidFill>
                  <a:srgbClr val="002060"/>
                </a:solidFill>
                <a:cs typeface="2  Titr" pitchFamily="2" charset="-78"/>
              </a:rPr>
              <a:t> دانستن امر به معروف و نهی از </a:t>
            </a:r>
            <a:r>
              <a:rPr lang="fa-IR" sz="2000" b="1" dirty="0" err="1">
                <a:solidFill>
                  <a:srgbClr val="002060"/>
                </a:solidFill>
                <a:cs typeface="2  Titr" pitchFamily="2" charset="-78"/>
              </a:rPr>
              <a:t>منكر</a:t>
            </a:r>
            <a:r>
              <a:rPr lang="fa-IR" sz="2000" b="1" dirty="0">
                <a:solidFill>
                  <a:srgbClr val="002060"/>
                </a:solidFill>
                <a:cs typeface="2  Titr" pitchFamily="2" charset="-78"/>
              </a:rPr>
              <a:t>. </a:t>
            </a:r>
            <a:r>
              <a:rPr lang="fa-IR" sz="2000" b="1" dirty="0" smtClean="0">
                <a:solidFill>
                  <a:srgbClr val="002060"/>
                </a:solidFill>
                <a:cs typeface="2  Titr" pitchFamily="2" charset="-78"/>
              </a:rPr>
              <a:t/>
            </a:r>
            <a:br>
              <a:rPr lang="fa-IR" sz="2000" b="1" dirty="0" smtClean="0">
                <a:solidFill>
                  <a:srgbClr val="002060"/>
                </a:solidFill>
                <a:cs typeface="2  Titr" pitchFamily="2" charset="-78"/>
              </a:rPr>
            </a:br>
            <a:endParaRPr lang="en-US" sz="2000" b="1" dirty="0">
              <a:solidFill>
                <a:srgbClr val="002060"/>
              </a:solidFill>
              <a:cs typeface="2  Titr" pitchFamily="2" charset="-78"/>
            </a:endParaRPr>
          </a:p>
        </p:txBody>
      </p:sp>
      <p:sp>
        <p:nvSpPr>
          <p:cNvPr id="11" name="Rectangle 10"/>
          <p:cNvSpPr/>
          <p:nvPr/>
        </p:nvSpPr>
        <p:spPr>
          <a:xfrm>
            <a:off x="3880763" y="6093296"/>
            <a:ext cx="3427541" cy="400110"/>
          </a:xfrm>
          <a:prstGeom prst="rect">
            <a:avLst/>
          </a:prstGeom>
        </p:spPr>
        <p:txBody>
          <a:bodyPr wrap="none">
            <a:spAutoFit/>
          </a:bodyPr>
          <a:lstStyle/>
          <a:p>
            <a:r>
              <a:rPr lang="fa-IR" sz="2000" b="1" dirty="0">
                <a:solidFill>
                  <a:srgbClr val="002060"/>
                </a:solidFill>
                <a:cs typeface="2  Titr" pitchFamily="2" charset="-78"/>
              </a:rPr>
              <a:t>۷- </a:t>
            </a:r>
            <a:r>
              <a:rPr lang="fa-IR" sz="2000" b="1" dirty="0" err="1">
                <a:solidFill>
                  <a:srgbClr val="002060"/>
                </a:solidFill>
                <a:cs typeface="2  Titr" pitchFamily="2" charset="-78"/>
              </a:rPr>
              <a:t>ترك</a:t>
            </a:r>
            <a:r>
              <a:rPr lang="fa-IR" sz="2000" b="1" dirty="0">
                <a:solidFill>
                  <a:srgbClr val="002060"/>
                </a:solidFill>
                <a:cs typeface="2  Titr" pitchFamily="2" charset="-78"/>
              </a:rPr>
              <a:t> </a:t>
            </a:r>
            <a:r>
              <a:rPr lang="fa-IR" sz="2000" b="1" dirty="0">
                <a:solidFill>
                  <a:srgbClr val="002060"/>
                </a:solidFill>
                <a:cs typeface="2  Titr" pitchFamily="2" charset="-78"/>
                <a:hlinkClick r:id="rId10" tooltip="وظیفه"/>
              </a:rPr>
              <a:t>وظیفه</a:t>
            </a:r>
            <a:r>
              <a:rPr lang="fa-IR" sz="2000" b="1" dirty="0">
                <a:solidFill>
                  <a:srgbClr val="002060"/>
                </a:solidFill>
                <a:cs typeface="2  Titr" pitchFamily="2" charset="-78"/>
              </a:rPr>
              <a:t> به گمان خود سازی.</a:t>
            </a:r>
            <a:endParaRPr lang="en-US" sz="2000" b="1" dirty="0">
              <a:solidFill>
                <a:srgbClr val="002060"/>
              </a:solidFill>
              <a:cs typeface="2  Titr" pitchFamily="2" charset="-78"/>
            </a:endParaRPr>
          </a:p>
        </p:txBody>
      </p:sp>
    </p:spTree>
    <p:custDataLst>
      <p:tags r:id="rId1"/>
    </p:custDataLst>
    <p:extLst>
      <p:ext uri="{BB962C8B-B14F-4D97-AF65-F5344CB8AC3E}">
        <p14:creationId xmlns:p14="http://schemas.microsoft.com/office/powerpoint/2010/main" val="3892934776"/>
      </p:ext>
    </p:extLst>
  </p:cSld>
  <p:clrMapOvr>
    <a:masterClrMapping/>
  </p:clrMapOvr>
  <mc:AlternateContent xmlns:mc="http://schemas.openxmlformats.org/markup-compatibility/2006" xmlns:p14="http://schemas.microsoft.com/office/powerpoint/2010/main">
    <mc:Choice Requires="p14">
      <p:transition spd="slow" p14:dur="2000" advTm="70722"/>
    </mc:Choice>
    <mc:Fallback xmlns="">
      <p:transition spd="slow" advTm="7072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000" fill="hold"/>
                                        <p:tgtEl>
                                          <p:spTgt spid="6"/>
                                        </p:tgtEl>
                                        <p:attrNameLst>
                                          <p:attrName>ppt_w</p:attrName>
                                        </p:attrNameLst>
                                      </p:cBhvr>
                                      <p:tavLst>
                                        <p:tav tm="0">
                                          <p:val>
                                            <p:fltVal val="0"/>
                                          </p:val>
                                        </p:tav>
                                        <p:tav tm="100000">
                                          <p:val>
                                            <p:strVal val="#ppt_w"/>
                                          </p:val>
                                        </p:tav>
                                      </p:tavLst>
                                    </p:anim>
                                    <p:anim calcmode="lin" valueType="num">
                                      <p:cBhvr>
                                        <p:cTn id="23" dur="1000" fill="hold"/>
                                        <p:tgtEl>
                                          <p:spTgt spid="6"/>
                                        </p:tgtEl>
                                        <p:attrNameLst>
                                          <p:attrName>ppt_h</p:attrName>
                                        </p:attrNameLst>
                                      </p:cBhvr>
                                      <p:tavLst>
                                        <p:tav tm="0">
                                          <p:val>
                                            <p:fltVal val="0"/>
                                          </p:val>
                                        </p:tav>
                                        <p:tav tm="100000">
                                          <p:val>
                                            <p:strVal val="#ppt_h"/>
                                          </p:val>
                                        </p:tav>
                                      </p:tavLst>
                                    </p:anim>
                                    <p:anim calcmode="lin" valueType="num">
                                      <p:cBhvr>
                                        <p:cTn id="24" dur="1000" fill="hold"/>
                                        <p:tgtEl>
                                          <p:spTgt spid="6"/>
                                        </p:tgtEl>
                                        <p:attrNameLst>
                                          <p:attrName>style.rotation</p:attrName>
                                        </p:attrNameLst>
                                      </p:cBhvr>
                                      <p:tavLst>
                                        <p:tav tm="0">
                                          <p:val>
                                            <p:fltVal val="90"/>
                                          </p:val>
                                        </p:tav>
                                        <p:tav tm="100000">
                                          <p:val>
                                            <p:fltVal val="0"/>
                                          </p:val>
                                        </p:tav>
                                      </p:tavLst>
                                    </p:anim>
                                    <p:animEffect transition="in" filter="fade">
                                      <p:cBhvr>
                                        <p:cTn id="25" dur="1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1000" fill="hold"/>
                                        <p:tgtEl>
                                          <p:spTgt spid="7"/>
                                        </p:tgtEl>
                                        <p:attrNameLst>
                                          <p:attrName>ppt_w</p:attrName>
                                        </p:attrNameLst>
                                      </p:cBhvr>
                                      <p:tavLst>
                                        <p:tav tm="0">
                                          <p:val>
                                            <p:fltVal val="0"/>
                                          </p:val>
                                        </p:tav>
                                        <p:tav tm="100000">
                                          <p:val>
                                            <p:strVal val="#ppt_w"/>
                                          </p:val>
                                        </p:tav>
                                      </p:tavLst>
                                    </p:anim>
                                    <p:anim calcmode="lin" valueType="num">
                                      <p:cBhvr>
                                        <p:cTn id="31" dur="1000" fill="hold"/>
                                        <p:tgtEl>
                                          <p:spTgt spid="7"/>
                                        </p:tgtEl>
                                        <p:attrNameLst>
                                          <p:attrName>ppt_h</p:attrName>
                                        </p:attrNameLst>
                                      </p:cBhvr>
                                      <p:tavLst>
                                        <p:tav tm="0">
                                          <p:val>
                                            <p:fltVal val="0"/>
                                          </p:val>
                                        </p:tav>
                                        <p:tav tm="100000">
                                          <p:val>
                                            <p:strVal val="#ppt_h"/>
                                          </p:val>
                                        </p:tav>
                                      </p:tavLst>
                                    </p:anim>
                                    <p:anim calcmode="lin" valueType="num">
                                      <p:cBhvr>
                                        <p:cTn id="32" dur="1000" fill="hold"/>
                                        <p:tgtEl>
                                          <p:spTgt spid="7"/>
                                        </p:tgtEl>
                                        <p:attrNameLst>
                                          <p:attrName>style.rotation</p:attrName>
                                        </p:attrNameLst>
                                      </p:cBhvr>
                                      <p:tavLst>
                                        <p:tav tm="0">
                                          <p:val>
                                            <p:fltVal val="90"/>
                                          </p:val>
                                        </p:tav>
                                        <p:tav tm="100000">
                                          <p:val>
                                            <p:fltVal val="0"/>
                                          </p:val>
                                        </p:tav>
                                      </p:tavLst>
                                    </p:anim>
                                    <p:animEffect transition="in" filter="fade">
                                      <p:cBhvr>
                                        <p:cTn id="33" dur="10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38" presetClass="entr" presetSubtype="0" accel="50000" fill="hold" grpId="0" nodeType="clickEffect">
                                  <p:stCondLst>
                                    <p:cond delay="0"/>
                                  </p:stCondLst>
                                  <p:iterate type="lt">
                                    <p:tmPct val="50000"/>
                                  </p:iterate>
                                  <p:childTnLst>
                                    <p:set>
                                      <p:cBhvr>
                                        <p:cTn id="37" dur="1" fill="hold">
                                          <p:stCondLst>
                                            <p:cond delay="0"/>
                                          </p:stCondLst>
                                        </p:cTn>
                                        <p:tgtEl>
                                          <p:spTgt spid="8"/>
                                        </p:tgtEl>
                                        <p:attrNameLst>
                                          <p:attrName>style.visibility</p:attrName>
                                        </p:attrNameLst>
                                      </p:cBhvr>
                                      <p:to>
                                        <p:strVal val="visible"/>
                                      </p:to>
                                    </p:set>
                                    <p:set>
                                      <p:cBhvr>
                                        <p:cTn id="38" dur="455" fill="hold">
                                          <p:stCondLst>
                                            <p:cond delay="0"/>
                                          </p:stCondLst>
                                        </p:cTn>
                                        <p:tgtEl>
                                          <p:spTgt spid="8"/>
                                        </p:tgtEl>
                                        <p:attrNameLst>
                                          <p:attrName>style.rotation</p:attrName>
                                        </p:attrNameLst>
                                      </p:cBhvr>
                                      <p:to>
                                        <p:strVal val="-45.0"/>
                                      </p:to>
                                    </p:set>
                                    <p:anim calcmode="lin" valueType="num">
                                      <p:cBhvr>
                                        <p:cTn id="39" dur="455" fill="hold">
                                          <p:stCondLst>
                                            <p:cond delay="455"/>
                                          </p:stCondLst>
                                        </p:cTn>
                                        <p:tgtEl>
                                          <p:spTgt spid="8"/>
                                        </p:tgtEl>
                                        <p:attrNameLst>
                                          <p:attrName>style.rotation</p:attrName>
                                        </p:attrNameLst>
                                      </p:cBhvr>
                                      <p:tavLst>
                                        <p:tav tm="0">
                                          <p:val>
                                            <p:fltVal val="-45"/>
                                          </p:val>
                                        </p:tav>
                                        <p:tav tm="69900">
                                          <p:val>
                                            <p:fltVal val="45"/>
                                          </p:val>
                                        </p:tav>
                                        <p:tav tm="100000">
                                          <p:val>
                                            <p:fltVal val="0"/>
                                          </p:val>
                                        </p:tav>
                                      </p:tavLst>
                                    </p:anim>
                                    <p:anim calcmode="lin" valueType="num">
                                      <p:cBhvr>
                                        <p:cTn id="40" dur="455" fill="hold">
                                          <p:stCondLst>
                                            <p:cond delay="0"/>
                                          </p:stCondLst>
                                        </p:cTn>
                                        <p:tgtEl>
                                          <p:spTgt spid="8"/>
                                        </p:tgtEl>
                                        <p:attrNameLst>
                                          <p:attrName>ppt_y</p:attrName>
                                        </p:attrNameLst>
                                      </p:cBhvr>
                                      <p:tavLst>
                                        <p:tav tm="0">
                                          <p:val>
                                            <p:strVal val="#ppt_y-1"/>
                                          </p:val>
                                        </p:tav>
                                        <p:tav tm="100000">
                                          <p:val>
                                            <p:strVal val="#ppt_y-(0.354*#ppt_w-0.172*#ppt_h)"/>
                                          </p:val>
                                        </p:tav>
                                      </p:tavLst>
                                    </p:anim>
                                    <p:anim calcmode="lin" valueType="num">
                                      <p:cBhvr>
                                        <p:cTn id="41" dur="156" decel="50000" autoRev="1" fill="hold">
                                          <p:stCondLst>
                                            <p:cond delay="455"/>
                                          </p:stCondLst>
                                        </p:cTn>
                                        <p:tgtEl>
                                          <p:spTgt spid="8"/>
                                        </p:tgtEl>
                                        <p:attrNameLst>
                                          <p:attrName>ppt_y</p:attrName>
                                        </p:attrNameLst>
                                      </p:cBhvr>
                                      <p:tavLst>
                                        <p:tav tm="0">
                                          <p:val>
                                            <p:strVal val="#ppt_y-(0.354*#ppt_w-0.172*#ppt_h)"/>
                                          </p:val>
                                        </p:tav>
                                        <p:tav tm="100000">
                                          <p:val>
                                            <p:strVal val="#ppt_y-(0.354*#ppt_w-0.172*#ppt_h)-#ppt_h/2"/>
                                          </p:val>
                                        </p:tav>
                                      </p:tavLst>
                                    </p:anim>
                                    <p:anim calcmode="lin" valueType="num">
                                      <p:cBhvr>
                                        <p:cTn id="42" dur="136" fill="hold">
                                          <p:stCondLst>
                                            <p:cond delay="864"/>
                                          </p:stCondLst>
                                        </p:cTn>
                                        <p:tgtEl>
                                          <p:spTgt spid="8"/>
                                        </p:tgtEl>
                                        <p:attrNameLst>
                                          <p:attrName>ppt_y</p:attrName>
                                        </p:attrNameLst>
                                      </p:cBhvr>
                                      <p:tavLst>
                                        <p:tav tm="0">
                                          <p:val>
                                            <p:strVal val="#ppt_y-(0.354*#ppt_w-0.172*#ppt_h)"/>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1000" fill="hold"/>
                                        <p:tgtEl>
                                          <p:spTgt spid="9"/>
                                        </p:tgtEl>
                                        <p:attrNameLst>
                                          <p:attrName>ppt_w</p:attrName>
                                        </p:attrNameLst>
                                      </p:cBhvr>
                                      <p:tavLst>
                                        <p:tav tm="0">
                                          <p:val>
                                            <p:fltVal val="0"/>
                                          </p:val>
                                        </p:tav>
                                        <p:tav tm="100000">
                                          <p:val>
                                            <p:strVal val="#ppt_w"/>
                                          </p:val>
                                        </p:tav>
                                      </p:tavLst>
                                    </p:anim>
                                    <p:anim calcmode="lin" valueType="num">
                                      <p:cBhvr>
                                        <p:cTn id="48" dur="1000" fill="hold"/>
                                        <p:tgtEl>
                                          <p:spTgt spid="9"/>
                                        </p:tgtEl>
                                        <p:attrNameLst>
                                          <p:attrName>ppt_h</p:attrName>
                                        </p:attrNameLst>
                                      </p:cBhvr>
                                      <p:tavLst>
                                        <p:tav tm="0">
                                          <p:val>
                                            <p:fltVal val="0"/>
                                          </p:val>
                                        </p:tav>
                                        <p:tav tm="100000">
                                          <p:val>
                                            <p:strVal val="#ppt_h"/>
                                          </p:val>
                                        </p:tav>
                                      </p:tavLst>
                                    </p:anim>
                                    <p:anim calcmode="lin" valueType="num">
                                      <p:cBhvr>
                                        <p:cTn id="49" dur="1000" fill="hold"/>
                                        <p:tgtEl>
                                          <p:spTgt spid="9"/>
                                        </p:tgtEl>
                                        <p:attrNameLst>
                                          <p:attrName>style.rotation</p:attrName>
                                        </p:attrNameLst>
                                      </p:cBhvr>
                                      <p:tavLst>
                                        <p:tav tm="0">
                                          <p:val>
                                            <p:fltVal val="90"/>
                                          </p:val>
                                        </p:tav>
                                        <p:tav tm="100000">
                                          <p:val>
                                            <p:fltVal val="0"/>
                                          </p:val>
                                        </p:tav>
                                      </p:tavLst>
                                    </p:anim>
                                    <p:animEffect transition="in" filter="fade">
                                      <p:cBhvr>
                                        <p:cTn id="50" dur="10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0"/>
                                        </p:tgtEl>
                                        <p:attrNameLst>
                                          <p:attrName>ppt_y</p:attrName>
                                        </p:attrNameLst>
                                      </p:cBhvr>
                                      <p:tavLst>
                                        <p:tav tm="0">
                                          <p:val>
                                            <p:strVal val="#ppt_y"/>
                                          </p:val>
                                        </p:tav>
                                        <p:tav tm="100000">
                                          <p:val>
                                            <p:strVal val="#ppt_y"/>
                                          </p:val>
                                        </p:tav>
                                      </p:tavLst>
                                    </p:anim>
                                    <p:anim calcmode="lin" valueType="num">
                                      <p:cBhvr>
                                        <p:cTn id="57"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0"/>
                                        </p:tgtEl>
                                      </p:cBhvr>
                                    </p:animEffect>
                                  </p:childTnLst>
                                </p:cTn>
                              </p:par>
                            </p:childTnLst>
                          </p:cTn>
                        </p:par>
                      </p:childTnLst>
                    </p:cTn>
                  </p:par>
                  <p:par>
                    <p:cTn id="60" fill="hold">
                      <p:stCondLst>
                        <p:cond delay="indefinite"/>
                      </p:stCondLst>
                      <p:childTnLst>
                        <p:par>
                          <p:cTn id="61" fill="hold">
                            <p:stCondLst>
                              <p:cond delay="0"/>
                            </p:stCondLst>
                            <p:childTnLst>
                              <p:par>
                                <p:cTn id="62" presetID="41" presetClass="entr" presetSubtype="0" fill="hold" grpId="0" nodeType="clickEffect">
                                  <p:stCondLst>
                                    <p:cond delay="0"/>
                                  </p:stCondLst>
                                  <p:iterate type="lt">
                                    <p:tmPct val="10000"/>
                                  </p:iterate>
                                  <p:childTnLst>
                                    <p:set>
                                      <p:cBhvr>
                                        <p:cTn id="63" dur="1" fill="hold">
                                          <p:stCondLst>
                                            <p:cond delay="0"/>
                                          </p:stCondLst>
                                        </p:cTn>
                                        <p:tgtEl>
                                          <p:spTgt spid="11"/>
                                        </p:tgtEl>
                                        <p:attrNameLst>
                                          <p:attrName>style.visibility</p:attrName>
                                        </p:attrNameLst>
                                      </p:cBhvr>
                                      <p:to>
                                        <p:strVal val="visible"/>
                                      </p:to>
                                    </p:set>
                                    <p:anim calcmode="lin" valueType="num">
                                      <p:cBhvr>
                                        <p:cTn id="64"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11"/>
                                        </p:tgtEl>
                                        <p:attrNameLst>
                                          <p:attrName>ppt_y</p:attrName>
                                        </p:attrNameLst>
                                      </p:cBhvr>
                                      <p:tavLst>
                                        <p:tav tm="0">
                                          <p:val>
                                            <p:strVal val="#ppt_y"/>
                                          </p:val>
                                        </p:tav>
                                        <p:tav tm="100000">
                                          <p:val>
                                            <p:strVal val="#ppt_y"/>
                                          </p:val>
                                        </p:tav>
                                      </p:tavLst>
                                    </p:anim>
                                    <p:anim calcmode="lin" valueType="num">
                                      <p:cBhvr>
                                        <p:cTn id="66"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611560" y="188640"/>
            <a:ext cx="8063426" cy="646331"/>
          </a:xfrm>
          <a:prstGeom prst="rect">
            <a:avLst/>
          </a:prstGeom>
        </p:spPr>
        <p:txBody>
          <a:bodyPr wrap="none">
            <a:spAutoFit/>
          </a:bodyPr>
          <a:lstStyle/>
          <a:p>
            <a:r>
              <a:rPr lang="fa-IR" sz="3600" b="1" u="sng" dirty="0">
                <a:solidFill>
                  <a:srgbClr val="C00000"/>
                </a:solidFill>
                <a:cs typeface="B Jadid" pitchFamily="2" charset="-78"/>
              </a:rPr>
              <a:t>پیامد های </a:t>
            </a:r>
            <a:r>
              <a:rPr lang="fa-IR" sz="3600" b="1" u="sng" dirty="0" err="1">
                <a:solidFill>
                  <a:srgbClr val="C00000"/>
                </a:solidFill>
                <a:cs typeface="B Jadid" pitchFamily="2" charset="-78"/>
              </a:rPr>
              <a:t>ترك</a:t>
            </a:r>
            <a:r>
              <a:rPr lang="fa-IR" sz="3600" b="1" u="sng" dirty="0">
                <a:solidFill>
                  <a:srgbClr val="C00000"/>
                </a:solidFill>
                <a:cs typeface="B Jadid" pitchFamily="2" charset="-78"/>
              </a:rPr>
              <a:t> امر به معروف و نهی از </a:t>
            </a:r>
            <a:r>
              <a:rPr lang="fa-IR" sz="3600" b="1" u="sng" dirty="0" err="1">
                <a:solidFill>
                  <a:srgbClr val="C00000"/>
                </a:solidFill>
                <a:cs typeface="B Jadid" pitchFamily="2" charset="-78"/>
              </a:rPr>
              <a:t>منكر</a:t>
            </a:r>
            <a:endParaRPr lang="en-US" sz="3600" dirty="0">
              <a:solidFill>
                <a:srgbClr val="C00000"/>
              </a:solidFill>
              <a:cs typeface="B Jadid" pitchFamily="2" charset="-78"/>
            </a:endParaRPr>
          </a:p>
        </p:txBody>
      </p:sp>
      <p:sp>
        <p:nvSpPr>
          <p:cNvPr id="5" name="Rectangle 4"/>
          <p:cNvSpPr/>
          <p:nvPr/>
        </p:nvSpPr>
        <p:spPr>
          <a:xfrm>
            <a:off x="107504" y="908720"/>
            <a:ext cx="9036496" cy="1200329"/>
          </a:xfrm>
          <a:prstGeom prst="rect">
            <a:avLst/>
          </a:prstGeom>
        </p:spPr>
        <p:txBody>
          <a:bodyPr wrap="square">
            <a:spAutoFit/>
          </a:bodyPr>
          <a:lstStyle/>
          <a:p>
            <a:pPr algn="ctr"/>
            <a:r>
              <a:rPr lang="fa-IR" sz="2400" b="1" dirty="0">
                <a:solidFill>
                  <a:srgbClr val="7030A0"/>
                </a:solidFill>
                <a:cs typeface="2  Karim" pitchFamily="2" charset="-78"/>
              </a:rPr>
              <a:t>سستی نمودن از امر به معروف و نهی از </a:t>
            </a:r>
            <a:r>
              <a:rPr lang="fa-IR" sz="2400" b="1" dirty="0" err="1">
                <a:solidFill>
                  <a:srgbClr val="7030A0"/>
                </a:solidFill>
                <a:cs typeface="2  Karim" pitchFamily="2" charset="-78"/>
              </a:rPr>
              <a:t>منكر</a:t>
            </a:r>
            <a:r>
              <a:rPr lang="fa-IR" sz="2400" b="1" dirty="0">
                <a:solidFill>
                  <a:srgbClr val="7030A0"/>
                </a:solidFill>
                <a:cs typeface="2  Karim" pitchFamily="2" charset="-78"/>
              </a:rPr>
              <a:t>، و جلوگیری </a:t>
            </a:r>
            <a:r>
              <a:rPr lang="fa-IR" sz="2400" b="1" dirty="0" err="1">
                <a:solidFill>
                  <a:srgbClr val="7030A0"/>
                </a:solidFill>
                <a:cs typeface="2  Karim" pitchFamily="2" charset="-78"/>
              </a:rPr>
              <a:t>ننمودن</a:t>
            </a:r>
            <a:r>
              <a:rPr lang="fa-IR" sz="2400" b="1" dirty="0">
                <a:solidFill>
                  <a:srgbClr val="7030A0"/>
                </a:solidFill>
                <a:cs typeface="2  Karim" pitchFamily="2" charset="-78"/>
              </a:rPr>
              <a:t> از </a:t>
            </a:r>
            <a:r>
              <a:rPr lang="fa-IR" sz="2400" b="1" dirty="0">
                <a:solidFill>
                  <a:srgbClr val="7030A0"/>
                </a:solidFill>
                <a:cs typeface="2  Karim" pitchFamily="2" charset="-78"/>
                <a:hlinkClick r:id="rId4" tooltip="ظلم"/>
              </a:rPr>
              <a:t>ظلم</a:t>
            </a:r>
            <a:r>
              <a:rPr lang="fa-IR" sz="2400" b="1" dirty="0">
                <a:solidFill>
                  <a:srgbClr val="7030A0"/>
                </a:solidFill>
                <a:cs typeface="2  Karim" pitchFamily="2" charset="-78"/>
              </a:rPr>
              <a:t> </a:t>
            </a:r>
            <a:r>
              <a:rPr lang="fa-IR" sz="2400" b="1" dirty="0" err="1">
                <a:solidFill>
                  <a:srgbClr val="7030A0"/>
                </a:solidFill>
                <a:cs typeface="2  Karim" pitchFamily="2" charset="-78"/>
              </a:rPr>
              <a:t>ستمكاران</a:t>
            </a:r>
            <a:r>
              <a:rPr lang="fa-IR" sz="2400" b="1" dirty="0">
                <a:solidFill>
                  <a:srgbClr val="7030A0"/>
                </a:solidFill>
                <a:cs typeface="2  Karim" pitchFamily="2" charset="-78"/>
              </a:rPr>
              <a:t>، نه تنها </a:t>
            </a:r>
            <a:r>
              <a:rPr lang="fa-IR" sz="2400" b="1" dirty="0">
                <a:solidFill>
                  <a:srgbClr val="7030A0"/>
                </a:solidFill>
                <a:cs typeface="2  Karim" pitchFamily="2" charset="-78"/>
                <a:hlinkClick r:id="rId5" tooltip="حلم"/>
              </a:rPr>
              <a:t>حلم</a:t>
            </a:r>
            <a:r>
              <a:rPr lang="fa-IR" sz="2400" b="1" dirty="0">
                <a:solidFill>
                  <a:srgbClr val="7030A0"/>
                </a:solidFill>
                <a:cs typeface="2  Karim" pitchFamily="2" charset="-78"/>
              </a:rPr>
              <a:t> نیست </a:t>
            </a:r>
            <a:r>
              <a:rPr lang="fa-IR" sz="2400" b="1" dirty="0" smtClean="0">
                <a:solidFill>
                  <a:srgbClr val="7030A0"/>
                </a:solidFill>
                <a:cs typeface="2  Karim" pitchFamily="2" charset="-78"/>
              </a:rPr>
              <a:t>                             </a:t>
            </a:r>
            <a:r>
              <a:rPr lang="fa-IR" sz="2400" b="1" dirty="0" err="1" smtClean="0">
                <a:solidFill>
                  <a:srgbClr val="7030A0"/>
                </a:solidFill>
                <a:cs typeface="2  Karim" pitchFamily="2" charset="-78"/>
              </a:rPr>
              <a:t>بلكه</a:t>
            </a:r>
            <a:r>
              <a:rPr lang="fa-IR" sz="2400" b="1" dirty="0">
                <a:solidFill>
                  <a:srgbClr val="7030A0"/>
                </a:solidFill>
                <a:cs typeface="2  Karim" pitchFamily="2" charset="-78"/>
              </a:rPr>
              <a:t> </a:t>
            </a:r>
            <a:r>
              <a:rPr lang="fa-IR" sz="2400" b="1" dirty="0">
                <a:solidFill>
                  <a:srgbClr val="7030A0"/>
                </a:solidFill>
                <a:cs typeface="2  Karim" pitchFamily="2" charset="-78"/>
                <a:hlinkClick r:id="rId6" tooltip="خمودی (پیوندی وجود ندارد)"/>
              </a:rPr>
              <a:t>خمودی</a:t>
            </a:r>
            <a:r>
              <a:rPr lang="fa-IR" sz="2400" b="1" dirty="0">
                <a:solidFill>
                  <a:srgbClr val="7030A0"/>
                </a:solidFill>
                <a:cs typeface="2  Karim" pitchFamily="2" charset="-78"/>
              </a:rPr>
              <a:t> </a:t>
            </a:r>
            <a:r>
              <a:rPr lang="fa-IR" sz="2400" b="1" dirty="0" smtClean="0">
                <a:solidFill>
                  <a:srgbClr val="7030A0"/>
                </a:solidFill>
                <a:cs typeface="2  Karim" pitchFamily="2" charset="-78"/>
              </a:rPr>
              <a:t>است </a:t>
            </a:r>
            <a:r>
              <a:rPr lang="fa-IR" sz="2400" b="1" dirty="0" err="1" smtClean="0">
                <a:solidFill>
                  <a:srgbClr val="7030A0"/>
                </a:solidFill>
                <a:cs typeface="2  Karim" pitchFamily="2" charset="-78"/>
              </a:rPr>
              <a:t>كه</a:t>
            </a:r>
            <a:r>
              <a:rPr lang="fa-IR" sz="2400" b="1" dirty="0" smtClean="0">
                <a:solidFill>
                  <a:srgbClr val="7030A0"/>
                </a:solidFill>
                <a:cs typeface="2  Karim" pitchFamily="2" charset="-78"/>
              </a:rPr>
              <a:t> </a:t>
            </a:r>
            <a:r>
              <a:rPr lang="fa-IR" sz="2400" b="1" dirty="0">
                <a:solidFill>
                  <a:srgbClr val="7030A0"/>
                </a:solidFill>
                <a:cs typeface="2  Karim" pitchFamily="2" charset="-78"/>
              </a:rPr>
              <a:t>از </a:t>
            </a:r>
            <a:r>
              <a:rPr lang="fa-IR" sz="2400" b="1" dirty="0">
                <a:solidFill>
                  <a:srgbClr val="7030A0"/>
                </a:solidFill>
                <a:cs typeface="2  Karim" pitchFamily="2" charset="-78"/>
                <a:hlinkClick r:id="rId7" tooltip="ملکه (پیوندی وجود ندارد)"/>
              </a:rPr>
              <a:t>ملکات</a:t>
            </a:r>
            <a:r>
              <a:rPr lang="fa-IR" sz="2400" b="1" dirty="0">
                <a:solidFill>
                  <a:srgbClr val="7030A0"/>
                </a:solidFill>
                <a:cs typeface="2  Karim" pitchFamily="2" charset="-78"/>
              </a:rPr>
              <a:t> </a:t>
            </a:r>
            <a:r>
              <a:rPr lang="fa-IR" sz="2400" b="1" dirty="0" err="1">
                <a:solidFill>
                  <a:srgbClr val="7030A0"/>
                </a:solidFill>
                <a:cs typeface="2  Karim" pitchFamily="2" charset="-78"/>
                <a:hlinkClick r:id="rId8" tooltip="رذیله"/>
              </a:rPr>
              <a:t>رذیله</a:t>
            </a:r>
            <a:r>
              <a:rPr lang="fa-IR" sz="2400" b="1" dirty="0">
                <a:solidFill>
                  <a:srgbClr val="7030A0"/>
                </a:solidFill>
                <a:cs typeface="2  Karim" pitchFamily="2" charset="-78"/>
              </a:rPr>
              <a:t> به شمار </a:t>
            </a:r>
            <a:r>
              <a:rPr lang="fa-IR" sz="2400" b="1" dirty="0" err="1">
                <a:solidFill>
                  <a:srgbClr val="7030A0"/>
                </a:solidFill>
                <a:cs typeface="2  Karim" pitchFamily="2" charset="-78"/>
              </a:rPr>
              <a:t>می‌رود</a:t>
            </a:r>
            <a:r>
              <a:rPr lang="fa-IR" sz="2400" b="1" dirty="0" smtClean="0">
                <a:solidFill>
                  <a:srgbClr val="7030A0"/>
                </a:solidFill>
                <a:cs typeface="2  Karim" pitchFamily="2" charset="-78"/>
              </a:rPr>
              <a:t>.</a:t>
            </a:r>
            <a:r>
              <a:rPr lang="fa-IR" sz="2400" b="1" dirty="0">
                <a:solidFill>
                  <a:srgbClr val="7030A0"/>
                </a:solidFill>
                <a:cs typeface="2  Karim" pitchFamily="2" charset="-78"/>
              </a:rPr>
              <a:t> </a:t>
            </a:r>
            <a:r>
              <a:rPr lang="fa-IR" sz="2400" b="1" dirty="0" smtClean="0">
                <a:solidFill>
                  <a:srgbClr val="7030A0"/>
                </a:solidFill>
                <a:cs typeface="2  Karim" pitchFamily="2" charset="-78"/>
              </a:rPr>
              <a:t/>
            </a:r>
            <a:br>
              <a:rPr lang="fa-IR" sz="2400" b="1" dirty="0" smtClean="0">
                <a:solidFill>
                  <a:srgbClr val="7030A0"/>
                </a:solidFill>
                <a:cs typeface="2  Karim" pitchFamily="2" charset="-78"/>
              </a:rPr>
            </a:br>
            <a:endParaRPr lang="en-US" sz="2400" b="1" dirty="0">
              <a:solidFill>
                <a:srgbClr val="7030A0"/>
              </a:solidFill>
              <a:cs typeface="2  Karim" pitchFamily="2" charset="-78"/>
            </a:endParaRPr>
          </a:p>
        </p:txBody>
      </p:sp>
      <p:sp>
        <p:nvSpPr>
          <p:cNvPr id="6" name="Rectangle 5"/>
          <p:cNvSpPr/>
          <p:nvPr/>
        </p:nvSpPr>
        <p:spPr>
          <a:xfrm>
            <a:off x="3491880" y="2073154"/>
            <a:ext cx="5516254" cy="461665"/>
          </a:xfrm>
          <a:prstGeom prst="rect">
            <a:avLst/>
          </a:prstGeom>
        </p:spPr>
        <p:txBody>
          <a:bodyPr wrap="none">
            <a:spAutoFit/>
          </a:bodyPr>
          <a:lstStyle/>
          <a:p>
            <a:r>
              <a:rPr lang="fa-IR" sz="2400" b="1" u="sng" dirty="0">
                <a:solidFill>
                  <a:srgbClr val="0070C0"/>
                </a:solidFill>
                <a:cs typeface="B Jadid" pitchFamily="2" charset="-78"/>
              </a:rPr>
              <a:t>آثار فردی </a:t>
            </a:r>
            <a:r>
              <a:rPr lang="fa-IR" sz="2400" b="1" u="sng" dirty="0" err="1">
                <a:solidFill>
                  <a:srgbClr val="0070C0"/>
                </a:solidFill>
                <a:cs typeface="B Jadid" pitchFamily="2" charset="-78"/>
              </a:rPr>
              <a:t>ترك</a:t>
            </a:r>
            <a:r>
              <a:rPr lang="fa-IR" sz="2400" b="1" u="sng" dirty="0">
                <a:solidFill>
                  <a:srgbClr val="0070C0"/>
                </a:solidFill>
                <a:cs typeface="B Jadid" pitchFamily="2" charset="-78"/>
              </a:rPr>
              <a:t> امر به معروف و نهی از </a:t>
            </a:r>
            <a:r>
              <a:rPr lang="fa-IR" sz="2400" b="1" u="sng" dirty="0" err="1">
                <a:solidFill>
                  <a:srgbClr val="0070C0"/>
                </a:solidFill>
                <a:cs typeface="B Jadid" pitchFamily="2" charset="-78"/>
              </a:rPr>
              <a:t>منكر</a:t>
            </a:r>
            <a:r>
              <a:rPr lang="fa-IR" sz="2400" dirty="0">
                <a:solidFill>
                  <a:srgbClr val="0070C0"/>
                </a:solidFill>
                <a:cs typeface="B Jadid" pitchFamily="2" charset="-78"/>
              </a:rPr>
              <a:t> </a:t>
            </a:r>
            <a:endParaRPr lang="en-US" sz="2400" dirty="0">
              <a:solidFill>
                <a:srgbClr val="0070C0"/>
              </a:solidFill>
              <a:cs typeface="B Jadid" pitchFamily="2" charset="-78"/>
            </a:endParaRPr>
          </a:p>
        </p:txBody>
      </p:sp>
      <p:sp>
        <p:nvSpPr>
          <p:cNvPr id="7" name="Rectangle 6"/>
          <p:cNvSpPr/>
          <p:nvPr/>
        </p:nvSpPr>
        <p:spPr>
          <a:xfrm>
            <a:off x="5652120" y="2808329"/>
            <a:ext cx="3345872" cy="400110"/>
          </a:xfrm>
          <a:prstGeom prst="rect">
            <a:avLst/>
          </a:prstGeom>
        </p:spPr>
        <p:txBody>
          <a:bodyPr wrap="square">
            <a:spAutoFit/>
          </a:bodyPr>
          <a:lstStyle/>
          <a:p>
            <a:r>
              <a:rPr lang="fa-IR" sz="2000" dirty="0" smtClean="0">
                <a:solidFill>
                  <a:srgbClr val="C00000"/>
                </a:solidFill>
                <a:cs typeface="2  Titr" pitchFamily="2" charset="-78"/>
              </a:rPr>
              <a:t>1- بی تفاوتی </a:t>
            </a:r>
            <a:r>
              <a:rPr lang="fa-IR" sz="2000" dirty="0">
                <a:solidFill>
                  <a:srgbClr val="C00000"/>
                </a:solidFill>
                <a:cs typeface="2  Titr" pitchFamily="2" charset="-78"/>
              </a:rPr>
              <a:t>به دین و ضعف ایمان</a:t>
            </a:r>
            <a:endParaRPr lang="en-US" sz="2000" dirty="0">
              <a:solidFill>
                <a:srgbClr val="C00000"/>
              </a:solidFill>
              <a:cs typeface="2  Titr" pitchFamily="2" charset="-78"/>
            </a:endParaRPr>
          </a:p>
        </p:txBody>
      </p:sp>
      <p:sp>
        <p:nvSpPr>
          <p:cNvPr id="8" name="Rectangle 7"/>
          <p:cNvSpPr/>
          <p:nvPr/>
        </p:nvSpPr>
        <p:spPr>
          <a:xfrm>
            <a:off x="395536" y="3460938"/>
            <a:ext cx="9287562" cy="400110"/>
          </a:xfrm>
          <a:prstGeom prst="rect">
            <a:avLst/>
          </a:prstGeom>
        </p:spPr>
        <p:txBody>
          <a:bodyPr wrap="square">
            <a:spAutoFit/>
          </a:bodyPr>
          <a:lstStyle/>
          <a:p>
            <a:r>
              <a:rPr lang="fa-IR" sz="2000" dirty="0" smtClean="0">
                <a:solidFill>
                  <a:srgbClr val="7030A0"/>
                </a:solidFill>
                <a:cs typeface="2  Titr" pitchFamily="2" charset="-78"/>
              </a:rPr>
              <a:t>۲- </a:t>
            </a:r>
            <a:r>
              <a:rPr lang="fa-IR" sz="2000" dirty="0" err="1" smtClean="0">
                <a:solidFill>
                  <a:srgbClr val="7030A0"/>
                </a:solidFill>
                <a:cs typeface="2  Titr" pitchFamily="2" charset="-78"/>
              </a:rPr>
              <a:t>همان‌گونه</a:t>
            </a:r>
            <a:r>
              <a:rPr lang="fa-IR" sz="2000" dirty="0" smtClean="0">
                <a:solidFill>
                  <a:srgbClr val="7030A0"/>
                </a:solidFill>
                <a:cs typeface="2  Titr" pitchFamily="2" charset="-78"/>
              </a:rPr>
              <a:t> </a:t>
            </a:r>
            <a:r>
              <a:rPr lang="fa-IR" sz="2000" dirty="0" err="1">
                <a:solidFill>
                  <a:srgbClr val="7030A0"/>
                </a:solidFill>
                <a:cs typeface="2  Titr" pitchFamily="2" charset="-78"/>
              </a:rPr>
              <a:t>كه</a:t>
            </a:r>
            <a:r>
              <a:rPr lang="fa-IR" sz="2000" dirty="0">
                <a:solidFill>
                  <a:srgbClr val="7030A0"/>
                </a:solidFill>
                <a:cs typeface="2  Titr" pitchFamily="2" charset="-78"/>
              </a:rPr>
              <a:t> عامل به این فریضه در </a:t>
            </a:r>
            <a:r>
              <a:rPr lang="fa-IR" sz="2000" dirty="0">
                <a:solidFill>
                  <a:srgbClr val="7030A0"/>
                </a:solidFill>
                <a:cs typeface="2  Titr" pitchFamily="2" charset="-78"/>
                <a:hlinkClick r:id="rId9" tooltip="ثواب"/>
              </a:rPr>
              <a:t>ثواب</a:t>
            </a:r>
            <a:r>
              <a:rPr lang="fa-IR" sz="2000" dirty="0">
                <a:solidFill>
                  <a:srgbClr val="7030A0"/>
                </a:solidFill>
                <a:cs typeface="2  Titr" pitchFamily="2" charset="-78"/>
              </a:rPr>
              <a:t> </a:t>
            </a:r>
            <a:r>
              <a:rPr lang="fa-IR" sz="2000" dirty="0" err="1">
                <a:solidFill>
                  <a:srgbClr val="7030A0"/>
                </a:solidFill>
                <a:cs typeface="2  Titr" pitchFamily="2" charset="-78"/>
              </a:rPr>
              <a:t>شریك</a:t>
            </a:r>
            <a:r>
              <a:rPr lang="fa-IR" sz="2000" dirty="0">
                <a:solidFill>
                  <a:srgbClr val="7030A0"/>
                </a:solidFill>
                <a:cs typeface="2  Titr" pitchFamily="2" charset="-78"/>
              </a:rPr>
              <a:t> است، </a:t>
            </a:r>
            <a:r>
              <a:rPr lang="fa-IR" sz="2000" dirty="0" err="1">
                <a:solidFill>
                  <a:srgbClr val="7030A0"/>
                </a:solidFill>
                <a:cs typeface="2  Titr" pitchFamily="2" charset="-78"/>
              </a:rPr>
              <a:t>تارك</a:t>
            </a:r>
            <a:r>
              <a:rPr lang="fa-IR" sz="2000" dirty="0">
                <a:solidFill>
                  <a:srgbClr val="7030A0"/>
                </a:solidFill>
                <a:cs typeface="2  Titr" pitchFamily="2" charset="-78"/>
              </a:rPr>
              <a:t> آن نیز در </a:t>
            </a:r>
            <a:r>
              <a:rPr lang="fa-IR" sz="2000" dirty="0">
                <a:solidFill>
                  <a:srgbClr val="7030A0"/>
                </a:solidFill>
                <a:cs typeface="2  Titr" pitchFamily="2" charset="-78"/>
                <a:hlinkClick r:id="rId10" tooltip="گناه"/>
              </a:rPr>
              <a:t>گناه</a:t>
            </a:r>
            <a:r>
              <a:rPr lang="fa-IR" sz="2000" dirty="0">
                <a:solidFill>
                  <a:srgbClr val="7030A0"/>
                </a:solidFill>
                <a:cs typeface="2  Titr" pitchFamily="2" charset="-78"/>
              </a:rPr>
              <a:t> آن </a:t>
            </a:r>
            <a:r>
              <a:rPr lang="fa-IR" sz="2000" dirty="0" err="1">
                <a:solidFill>
                  <a:srgbClr val="7030A0"/>
                </a:solidFill>
                <a:cs typeface="2  Titr" pitchFamily="2" charset="-78"/>
              </a:rPr>
              <a:t>شركت</a:t>
            </a:r>
            <a:r>
              <a:rPr lang="fa-IR" sz="2000" dirty="0">
                <a:solidFill>
                  <a:srgbClr val="7030A0"/>
                </a:solidFill>
                <a:cs typeface="2  Titr" pitchFamily="2" charset="-78"/>
              </a:rPr>
              <a:t> دارد</a:t>
            </a:r>
            <a:endParaRPr lang="en-US" sz="2000" dirty="0">
              <a:solidFill>
                <a:srgbClr val="7030A0"/>
              </a:solidFill>
              <a:cs typeface="2  Titr" pitchFamily="2" charset="-78"/>
            </a:endParaRPr>
          </a:p>
        </p:txBody>
      </p:sp>
      <p:sp>
        <p:nvSpPr>
          <p:cNvPr id="9" name="Rectangle 8"/>
          <p:cNvSpPr/>
          <p:nvPr/>
        </p:nvSpPr>
        <p:spPr>
          <a:xfrm>
            <a:off x="5368378" y="4181018"/>
            <a:ext cx="3740126" cy="400110"/>
          </a:xfrm>
          <a:prstGeom prst="rect">
            <a:avLst/>
          </a:prstGeom>
        </p:spPr>
        <p:txBody>
          <a:bodyPr wrap="none">
            <a:spAutoFit/>
          </a:bodyPr>
          <a:lstStyle/>
          <a:p>
            <a:r>
              <a:rPr lang="fa-IR" sz="2000" dirty="0">
                <a:solidFill>
                  <a:srgbClr val="002060"/>
                </a:solidFill>
                <a:cs typeface="2  Titr" pitchFamily="2" charset="-78"/>
              </a:rPr>
              <a:t>۳- محرومیت از </a:t>
            </a:r>
            <a:r>
              <a:rPr lang="fa-IR" sz="2000" dirty="0">
                <a:solidFill>
                  <a:srgbClr val="002060"/>
                </a:solidFill>
                <a:cs typeface="2  Titr" pitchFamily="2" charset="-78"/>
                <a:hlinkClick r:id="rId11" tooltip="سعادت (پیوندی وجود ندارد)"/>
              </a:rPr>
              <a:t>سعادت</a:t>
            </a:r>
            <a:r>
              <a:rPr lang="fa-IR" sz="2000" dirty="0">
                <a:solidFill>
                  <a:srgbClr val="002060"/>
                </a:solidFill>
                <a:cs typeface="2  Titr" pitchFamily="2" charset="-78"/>
              </a:rPr>
              <a:t> و </a:t>
            </a:r>
            <a:r>
              <a:rPr lang="fa-IR" sz="2000" dirty="0">
                <a:solidFill>
                  <a:srgbClr val="002060"/>
                </a:solidFill>
                <a:cs typeface="2  Titr" pitchFamily="2" charset="-78"/>
                <a:hlinkClick r:id="rId12" tooltip="حیات"/>
              </a:rPr>
              <a:t>حیات</a:t>
            </a:r>
            <a:r>
              <a:rPr lang="fa-IR" sz="2000" dirty="0">
                <a:solidFill>
                  <a:srgbClr val="002060"/>
                </a:solidFill>
                <a:cs typeface="2  Titr" pitchFamily="2" charset="-78"/>
              </a:rPr>
              <a:t> </a:t>
            </a:r>
            <a:r>
              <a:rPr lang="fa-IR" sz="2000" u="sng" dirty="0">
                <a:solidFill>
                  <a:srgbClr val="002060"/>
                </a:solidFill>
                <a:cs typeface="2  Titr" pitchFamily="2" charset="-78"/>
                <a:hlinkClick r:id="rId13" tooltip="معنوی (پیوندی وجود ندارد)"/>
              </a:rPr>
              <a:t>معنوی</a:t>
            </a:r>
            <a:endParaRPr lang="en-US" sz="2000" dirty="0">
              <a:solidFill>
                <a:srgbClr val="002060"/>
              </a:solidFill>
              <a:cs typeface="2  Titr" pitchFamily="2" charset="-78"/>
            </a:endParaRPr>
          </a:p>
        </p:txBody>
      </p:sp>
      <p:sp>
        <p:nvSpPr>
          <p:cNvPr id="10" name="Rectangle 9"/>
          <p:cNvSpPr/>
          <p:nvPr/>
        </p:nvSpPr>
        <p:spPr>
          <a:xfrm>
            <a:off x="107504" y="4819466"/>
            <a:ext cx="9001000" cy="1631216"/>
          </a:xfrm>
          <a:prstGeom prst="rect">
            <a:avLst/>
          </a:prstGeom>
        </p:spPr>
        <p:txBody>
          <a:bodyPr wrap="square">
            <a:spAutoFit/>
          </a:bodyPr>
          <a:lstStyle/>
          <a:p>
            <a:pPr algn="r"/>
            <a:r>
              <a:rPr lang="fa-IR" sz="2000" dirty="0" smtClean="0">
                <a:solidFill>
                  <a:schemeClr val="bg1">
                    <a:lumMod val="95000"/>
                    <a:lumOff val="5000"/>
                  </a:schemeClr>
                </a:solidFill>
                <a:cs typeface="2  Titr" pitchFamily="2" charset="-78"/>
              </a:rPr>
              <a:t>4 -</a:t>
            </a:r>
            <a:r>
              <a:rPr lang="fa-IR" sz="2000" dirty="0">
                <a:solidFill>
                  <a:schemeClr val="bg1">
                    <a:lumMod val="95000"/>
                    <a:lumOff val="5000"/>
                  </a:schemeClr>
                </a:solidFill>
                <a:cs typeface="2  Titr" pitchFamily="2" charset="-78"/>
              </a:rPr>
              <a:t> </a:t>
            </a:r>
            <a:r>
              <a:rPr lang="fa-IR" sz="2000" dirty="0">
                <a:solidFill>
                  <a:schemeClr val="bg1">
                    <a:lumMod val="95000"/>
                    <a:lumOff val="5000"/>
                  </a:schemeClr>
                </a:solidFill>
                <a:cs typeface="2  Titr" pitchFamily="2" charset="-78"/>
                <a:hlinkClick r:id="rId14" tooltip="دشمن (پیوندی وجود ندارد)"/>
              </a:rPr>
              <a:t>دشمن</a:t>
            </a:r>
            <a:r>
              <a:rPr lang="fa-IR" sz="2000" dirty="0">
                <a:solidFill>
                  <a:schemeClr val="bg1">
                    <a:lumMod val="95000"/>
                    <a:lumOff val="5000"/>
                  </a:schemeClr>
                </a:solidFill>
                <a:cs typeface="2  Titr" pitchFamily="2" charset="-78"/>
              </a:rPr>
              <a:t> خدا بودن؛ </a:t>
            </a:r>
            <a:r>
              <a:rPr lang="fa-IR" sz="2000" dirty="0">
                <a:solidFill>
                  <a:schemeClr val="bg1">
                    <a:lumMod val="95000"/>
                    <a:lumOff val="5000"/>
                  </a:schemeClr>
                </a:solidFill>
                <a:cs typeface="2  Titr" pitchFamily="2" charset="-78"/>
                <a:hlinkClick r:id="rId15" tooltip="پیامبر"/>
              </a:rPr>
              <a:t>پیامبر</a:t>
            </a:r>
            <a:r>
              <a:rPr lang="fa-IR" sz="2000" dirty="0">
                <a:solidFill>
                  <a:schemeClr val="bg1">
                    <a:lumMod val="95000"/>
                    <a:lumOff val="5000"/>
                  </a:schemeClr>
                </a:solidFill>
                <a:cs typeface="2  Titr" pitchFamily="2" charset="-78"/>
              </a:rPr>
              <a:t> </a:t>
            </a:r>
            <a:r>
              <a:rPr lang="fa-IR" sz="2000" dirty="0" err="1">
                <a:solidFill>
                  <a:schemeClr val="bg1">
                    <a:lumMod val="95000"/>
                    <a:lumOff val="5000"/>
                  </a:schemeClr>
                </a:solidFill>
                <a:cs typeface="2  Titr" pitchFamily="2" charset="-78"/>
              </a:rPr>
              <a:t>اكرم</a:t>
            </a:r>
            <a:r>
              <a:rPr lang="fa-IR" sz="2000" dirty="0">
                <a:solidFill>
                  <a:schemeClr val="bg1">
                    <a:lumMod val="95000"/>
                    <a:lumOff val="5000"/>
                  </a:schemeClr>
                </a:solidFill>
                <a:cs typeface="2  Titr" pitchFamily="2" charset="-78"/>
              </a:rPr>
              <a:t>(ص): به راستی </a:t>
            </a:r>
            <a:r>
              <a:rPr lang="fa-IR" sz="2000" dirty="0">
                <a:solidFill>
                  <a:schemeClr val="bg1">
                    <a:lumMod val="95000"/>
                    <a:lumOff val="5000"/>
                  </a:schemeClr>
                </a:solidFill>
                <a:cs typeface="2  Titr" pitchFamily="2" charset="-78"/>
                <a:hlinkClick r:id="rId16" tooltip="خداوند"/>
              </a:rPr>
              <a:t>خداوند</a:t>
            </a:r>
            <a:r>
              <a:rPr lang="fa-IR" sz="2000" dirty="0">
                <a:solidFill>
                  <a:schemeClr val="bg1">
                    <a:lumMod val="95000"/>
                    <a:lumOff val="5000"/>
                  </a:schemeClr>
                </a:solidFill>
                <a:cs typeface="2  Titr" pitchFamily="2" charset="-78"/>
              </a:rPr>
              <a:t> دشمن می دارد </a:t>
            </a:r>
            <a:r>
              <a:rPr lang="fa-IR" sz="2000" dirty="0">
                <a:solidFill>
                  <a:schemeClr val="bg1">
                    <a:lumMod val="95000"/>
                    <a:lumOff val="5000"/>
                  </a:schemeClr>
                </a:solidFill>
                <a:cs typeface="2  Titr" pitchFamily="2" charset="-78"/>
                <a:hlinkClick r:id="rId17" tooltip="مومن"/>
              </a:rPr>
              <a:t>مومن</a:t>
            </a:r>
            <a:r>
              <a:rPr lang="fa-IR" sz="2000" dirty="0">
                <a:solidFill>
                  <a:schemeClr val="bg1">
                    <a:lumMod val="95000"/>
                    <a:lumOff val="5000"/>
                  </a:schemeClr>
                </a:solidFill>
                <a:cs typeface="2  Titr" pitchFamily="2" charset="-78"/>
              </a:rPr>
              <a:t> ناتوانی را </a:t>
            </a:r>
            <a:r>
              <a:rPr lang="fa-IR" sz="2000" dirty="0" err="1" smtClean="0">
                <a:solidFill>
                  <a:schemeClr val="bg1">
                    <a:lumMod val="95000"/>
                    <a:lumOff val="5000"/>
                  </a:schemeClr>
                </a:solidFill>
                <a:cs typeface="2  Titr" pitchFamily="2" charset="-78"/>
              </a:rPr>
              <a:t>كه</a:t>
            </a:r>
            <a:r>
              <a:rPr lang="fa-IR" sz="2000" dirty="0" smtClean="0">
                <a:solidFill>
                  <a:schemeClr val="bg1">
                    <a:lumMod val="95000"/>
                    <a:lumOff val="5000"/>
                  </a:schemeClr>
                </a:solidFill>
                <a:cs typeface="2  Titr" pitchFamily="2" charset="-78"/>
              </a:rPr>
              <a:t> </a:t>
            </a:r>
          </a:p>
          <a:p>
            <a:pPr algn="r"/>
            <a:endParaRPr lang="fa-IR" sz="2000" dirty="0">
              <a:solidFill>
                <a:schemeClr val="bg1">
                  <a:lumMod val="95000"/>
                  <a:lumOff val="5000"/>
                </a:schemeClr>
              </a:solidFill>
              <a:cs typeface="2  Titr" pitchFamily="2" charset="-78"/>
              <a:hlinkClick r:id="rId18" tooltip="دین"/>
            </a:endParaRPr>
          </a:p>
          <a:p>
            <a:pPr algn="r"/>
            <a:r>
              <a:rPr lang="fa-IR" sz="2000" dirty="0" smtClean="0">
                <a:solidFill>
                  <a:schemeClr val="bg1">
                    <a:lumMod val="95000"/>
                    <a:lumOff val="5000"/>
                  </a:schemeClr>
                </a:solidFill>
                <a:cs typeface="2  Titr" pitchFamily="2" charset="-78"/>
                <a:hlinkClick r:id="rId18" tooltip="دین"/>
              </a:rPr>
              <a:t>دین</a:t>
            </a:r>
            <a:r>
              <a:rPr lang="fa-IR" sz="2000" dirty="0" smtClean="0">
                <a:solidFill>
                  <a:schemeClr val="bg1">
                    <a:lumMod val="95000"/>
                    <a:lumOff val="5000"/>
                  </a:schemeClr>
                </a:solidFill>
                <a:cs typeface="2  Titr" pitchFamily="2" charset="-78"/>
              </a:rPr>
              <a:t> ندارد. به </a:t>
            </a:r>
            <a:r>
              <a:rPr lang="fa-IR" sz="2000" dirty="0">
                <a:solidFill>
                  <a:schemeClr val="bg1">
                    <a:lumMod val="95000"/>
                    <a:lumOff val="5000"/>
                  </a:schemeClr>
                </a:solidFill>
                <a:cs typeface="2  Titr" pitchFamily="2" charset="-78"/>
              </a:rPr>
              <a:t>آن حضرت عرض </a:t>
            </a:r>
            <a:r>
              <a:rPr lang="fa-IR" sz="2000" dirty="0" err="1">
                <a:solidFill>
                  <a:schemeClr val="bg1">
                    <a:lumMod val="95000"/>
                    <a:lumOff val="5000"/>
                  </a:schemeClr>
                </a:solidFill>
                <a:cs typeface="2  Titr" pitchFamily="2" charset="-78"/>
              </a:rPr>
              <a:t>كردند</a:t>
            </a:r>
            <a:r>
              <a:rPr lang="fa-IR" sz="2000" dirty="0">
                <a:solidFill>
                  <a:schemeClr val="bg1">
                    <a:lumMod val="95000"/>
                    <a:lumOff val="5000"/>
                  </a:schemeClr>
                </a:solidFill>
                <a:cs typeface="2  Titr" pitchFamily="2" charset="-78"/>
              </a:rPr>
              <a:t>: مؤمن ناتوانی را </a:t>
            </a:r>
            <a:r>
              <a:rPr lang="fa-IR" sz="2000" dirty="0" err="1">
                <a:solidFill>
                  <a:schemeClr val="bg1">
                    <a:lumMod val="95000"/>
                    <a:lumOff val="5000"/>
                  </a:schemeClr>
                </a:solidFill>
                <a:cs typeface="2  Titr" pitchFamily="2" charset="-78"/>
              </a:rPr>
              <a:t>كه</a:t>
            </a:r>
            <a:r>
              <a:rPr lang="fa-IR" sz="2000" dirty="0">
                <a:solidFill>
                  <a:schemeClr val="bg1">
                    <a:lumMod val="95000"/>
                    <a:lumOff val="5000"/>
                  </a:schemeClr>
                </a:solidFill>
                <a:cs typeface="2  Titr" pitchFamily="2" charset="-78"/>
              </a:rPr>
              <a:t> دین ندارد، </a:t>
            </a:r>
            <a:r>
              <a:rPr lang="fa-IR" sz="2000" dirty="0" err="1">
                <a:solidFill>
                  <a:schemeClr val="bg1">
                    <a:lumMod val="95000"/>
                    <a:lumOff val="5000"/>
                  </a:schemeClr>
                </a:solidFill>
                <a:cs typeface="2  Titr" pitchFamily="2" charset="-78"/>
              </a:rPr>
              <a:t>كیست</a:t>
            </a:r>
            <a:r>
              <a:rPr lang="fa-IR" sz="2000" dirty="0">
                <a:solidFill>
                  <a:schemeClr val="bg1">
                    <a:lumMod val="95000"/>
                    <a:lumOff val="5000"/>
                  </a:schemeClr>
                </a:solidFill>
                <a:cs typeface="2  Titr" pitchFamily="2" charset="-78"/>
              </a:rPr>
              <a:t>؟ فرمود: </a:t>
            </a:r>
            <a:r>
              <a:rPr lang="fa-IR" sz="2000" dirty="0" err="1">
                <a:solidFill>
                  <a:schemeClr val="bg1">
                    <a:lumMod val="95000"/>
                    <a:lumOff val="5000"/>
                  </a:schemeClr>
                </a:solidFill>
                <a:cs typeface="2  Titr" pitchFamily="2" charset="-78"/>
              </a:rPr>
              <a:t>كسی</a:t>
            </a:r>
            <a:r>
              <a:rPr lang="fa-IR" sz="2000" dirty="0">
                <a:solidFill>
                  <a:schemeClr val="bg1">
                    <a:lumMod val="95000"/>
                    <a:lumOff val="5000"/>
                  </a:schemeClr>
                </a:solidFill>
                <a:cs typeface="2  Titr" pitchFamily="2" charset="-78"/>
              </a:rPr>
              <a:t> </a:t>
            </a:r>
            <a:r>
              <a:rPr lang="fa-IR" sz="2000" dirty="0" err="1">
                <a:solidFill>
                  <a:schemeClr val="bg1">
                    <a:lumMod val="95000"/>
                    <a:lumOff val="5000"/>
                  </a:schemeClr>
                </a:solidFill>
                <a:cs typeface="2  Titr" pitchFamily="2" charset="-78"/>
              </a:rPr>
              <a:t>كه</a:t>
            </a:r>
            <a:r>
              <a:rPr lang="fa-IR" sz="2000" dirty="0">
                <a:solidFill>
                  <a:schemeClr val="bg1">
                    <a:lumMod val="95000"/>
                    <a:lumOff val="5000"/>
                  </a:schemeClr>
                </a:solidFill>
                <a:cs typeface="2  Titr" pitchFamily="2" charset="-78"/>
              </a:rPr>
              <a:t> </a:t>
            </a:r>
            <a:endParaRPr lang="fa-IR" sz="2000" dirty="0" smtClean="0">
              <a:solidFill>
                <a:schemeClr val="bg1">
                  <a:lumMod val="95000"/>
                  <a:lumOff val="5000"/>
                </a:schemeClr>
              </a:solidFill>
              <a:cs typeface="2  Titr" pitchFamily="2" charset="-78"/>
              <a:hlinkClick r:id="rId19" tooltip="نهی از منکر (پیوندی وجود ندارد)"/>
            </a:endParaRPr>
          </a:p>
          <a:p>
            <a:pPr algn="r"/>
            <a:endParaRPr lang="fa-IR" sz="2000" dirty="0">
              <a:solidFill>
                <a:schemeClr val="bg1">
                  <a:lumMod val="95000"/>
                  <a:lumOff val="5000"/>
                </a:schemeClr>
              </a:solidFill>
              <a:cs typeface="2  Titr" pitchFamily="2" charset="-78"/>
              <a:hlinkClick r:id="rId19" tooltip="نهی از منکر (پیوندی وجود ندارد)"/>
            </a:endParaRPr>
          </a:p>
          <a:p>
            <a:pPr algn="r"/>
            <a:r>
              <a:rPr lang="fa-IR" sz="2000" dirty="0" smtClean="0">
                <a:solidFill>
                  <a:schemeClr val="bg1">
                    <a:lumMod val="95000"/>
                    <a:lumOff val="5000"/>
                  </a:schemeClr>
                </a:solidFill>
                <a:cs typeface="2  Titr" pitchFamily="2" charset="-78"/>
                <a:hlinkClick r:id="rId19" tooltip="نهی از منکر (پیوندی وجود ندارد)"/>
              </a:rPr>
              <a:t>نهی از </a:t>
            </a:r>
            <a:r>
              <a:rPr lang="fa-IR" sz="2000" dirty="0" err="1">
                <a:solidFill>
                  <a:schemeClr val="bg1">
                    <a:lumMod val="95000"/>
                    <a:lumOff val="5000"/>
                  </a:schemeClr>
                </a:solidFill>
                <a:cs typeface="2  Titr" pitchFamily="2" charset="-78"/>
                <a:hlinkClick r:id="rId19" tooltip="نهی از منکر (پیوندی وجود ندارد)"/>
              </a:rPr>
              <a:t>منکر</a:t>
            </a:r>
            <a:r>
              <a:rPr lang="fa-IR" sz="2000" dirty="0" err="1">
                <a:solidFill>
                  <a:schemeClr val="bg1">
                    <a:lumMod val="95000"/>
                    <a:lumOff val="5000"/>
                  </a:schemeClr>
                </a:solidFill>
                <a:cs typeface="2  Titr" pitchFamily="2" charset="-78"/>
              </a:rPr>
              <a:t>نكند</a:t>
            </a:r>
            <a:r>
              <a:rPr lang="fa-IR" sz="2000" dirty="0">
                <a:solidFill>
                  <a:schemeClr val="bg1">
                    <a:lumMod val="95000"/>
                    <a:lumOff val="5000"/>
                  </a:schemeClr>
                </a:solidFill>
                <a:cs typeface="2  Titr" pitchFamily="2" charset="-78"/>
              </a:rPr>
              <a:t>.  </a:t>
            </a:r>
            <a:r>
              <a:rPr lang="fa-IR" sz="2000" dirty="0" smtClean="0">
                <a:solidFill>
                  <a:schemeClr val="bg1">
                    <a:lumMod val="95000"/>
                    <a:lumOff val="5000"/>
                  </a:schemeClr>
                </a:solidFill>
                <a:cs typeface="2  Titr" pitchFamily="2" charset="-78"/>
              </a:rPr>
              <a:t>   </a:t>
            </a:r>
            <a:endParaRPr lang="en-US" sz="2000" dirty="0">
              <a:solidFill>
                <a:schemeClr val="bg1">
                  <a:lumMod val="95000"/>
                  <a:lumOff val="5000"/>
                </a:schemeClr>
              </a:solidFill>
              <a:cs typeface="2  Titr" pitchFamily="2" charset="-78"/>
            </a:endParaRPr>
          </a:p>
        </p:txBody>
      </p:sp>
    </p:spTree>
    <p:custDataLst>
      <p:tags r:id="rId1"/>
    </p:custDataLst>
    <p:extLst>
      <p:ext uri="{BB962C8B-B14F-4D97-AF65-F5344CB8AC3E}">
        <p14:creationId xmlns:p14="http://schemas.microsoft.com/office/powerpoint/2010/main" val="2612269667"/>
      </p:ext>
    </p:extLst>
  </p:cSld>
  <p:clrMapOvr>
    <a:masterClrMapping/>
  </p:clrMapOvr>
  <mc:AlternateContent xmlns:mc="http://schemas.openxmlformats.org/markup-compatibility/2006" xmlns:p14="http://schemas.microsoft.com/office/powerpoint/2010/main">
    <mc:Choice Requires="p14">
      <p:transition spd="slow" p14:dur="2000" advTm="67284"/>
    </mc:Choice>
    <mc:Fallback xmlns="">
      <p:transition spd="slow" advTm="672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1000"/>
                                        <p:tgtEl>
                                          <p:spTgt spid="10"/>
                                        </p:tgtEl>
                                      </p:cBhvr>
                                    </p:animEffect>
                                    <p:anim calcmode="lin" valueType="num">
                                      <p:cBhvr>
                                        <p:cTn id="44" dur="1000" fill="hold"/>
                                        <p:tgtEl>
                                          <p:spTgt spid="10"/>
                                        </p:tgtEl>
                                        <p:attrNameLst>
                                          <p:attrName>ppt_x</p:attrName>
                                        </p:attrNameLst>
                                      </p:cBhvr>
                                      <p:tavLst>
                                        <p:tav tm="0">
                                          <p:val>
                                            <p:strVal val="#ppt_x"/>
                                          </p:val>
                                        </p:tav>
                                        <p:tav tm="100000">
                                          <p:val>
                                            <p:strVal val="#ppt_x"/>
                                          </p:val>
                                        </p:tav>
                                      </p:tavLst>
                                    </p:anim>
                                    <p:anim calcmode="lin" valueType="num">
                                      <p:cBhvr>
                                        <p:cTn id="4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7584" y="188640"/>
            <a:ext cx="7614592" cy="954107"/>
          </a:xfrm>
          <a:prstGeom prst="rect">
            <a:avLst/>
          </a:prstGeom>
        </p:spPr>
        <p:txBody>
          <a:bodyPr wrap="square">
            <a:spAutoFit/>
          </a:bodyPr>
          <a:lstStyle/>
          <a:p>
            <a:r>
              <a:rPr lang="fa-IR" sz="2800" b="1" dirty="0">
                <a:solidFill>
                  <a:schemeClr val="bg1">
                    <a:lumMod val="95000"/>
                    <a:lumOff val="5000"/>
                  </a:schemeClr>
                </a:solidFill>
                <a:cs typeface="B Jadid" pitchFamily="2" charset="-78"/>
              </a:rPr>
              <a:t> آثار اجتماعی </a:t>
            </a:r>
            <a:r>
              <a:rPr lang="fa-IR" sz="2800" b="1" dirty="0" err="1">
                <a:solidFill>
                  <a:schemeClr val="bg1">
                    <a:lumMod val="95000"/>
                    <a:lumOff val="5000"/>
                  </a:schemeClr>
                </a:solidFill>
                <a:cs typeface="B Jadid" pitchFamily="2" charset="-78"/>
              </a:rPr>
              <a:t>ترك</a:t>
            </a:r>
            <a:r>
              <a:rPr lang="fa-IR" sz="2800" b="1" dirty="0">
                <a:solidFill>
                  <a:schemeClr val="bg1">
                    <a:lumMod val="95000"/>
                    <a:lumOff val="5000"/>
                  </a:schemeClr>
                </a:solidFill>
                <a:cs typeface="B Jadid" pitchFamily="2" charset="-78"/>
              </a:rPr>
              <a:t> امر به معروف و نهی از </a:t>
            </a:r>
            <a:r>
              <a:rPr lang="fa-IR" sz="2800" b="1" dirty="0" err="1">
                <a:solidFill>
                  <a:schemeClr val="bg1">
                    <a:lumMod val="95000"/>
                    <a:lumOff val="5000"/>
                  </a:schemeClr>
                </a:solidFill>
                <a:cs typeface="B Jadid" pitchFamily="2" charset="-78"/>
              </a:rPr>
              <a:t>منكر</a:t>
            </a:r>
            <a:r>
              <a:rPr lang="fa-IR" sz="2800" dirty="0">
                <a:solidFill>
                  <a:schemeClr val="bg1">
                    <a:lumMod val="95000"/>
                    <a:lumOff val="5000"/>
                  </a:schemeClr>
                </a:solidFill>
                <a:cs typeface="B Jadid" pitchFamily="2" charset="-78"/>
              </a:rPr>
              <a:t> </a:t>
            </a:r>
            <a:r>
              <a:rPr lang="fa-IR" sz="2800" dirty="0" smtClean="0">
                <a:solidFill>
                  <a:schemeClr val="bg1">
                    <a:lumMod val="95000"/>
                    <a:lumOff val="5000"/>
                  </a:schemeClr>
                </a:solidFill>
                <a:cs typeface="B Jadid" pitchFamily="2" charset="-78"/>
              </a:rPr>
              <a:t/>
            </a:r>
            <a:br>
              <a:rPr lang="fa-IR" sz="2800" dirty="0" smtClean="0">
                <a:solidFill>
                  <a:schemeClr val="bg1">
                    <a:lumMod val="95000"/>
                    <a:lumOff val="5000"/>
                  </a:schemeClr>
                </a:solidFill>
                <a:cs typeface="B Jadid" pitchFamily="2" charset="-78"/>
              </a:rPr>
            </a:br>
            <a:endParaRPr lang="en-US" sz="2800" dirty="0">
              <a:solidFill>
                <a:schemeClr val="bg1">
                  <a:lumMod val="95000"/>
                  <a:lumOff val="5000"/>
                </a:schemeClr>
              </a:solidFill>
              <a:cs typeface="B Jadid" pitchFamily="2" charset="-78"/>
            </a:endParaRPr>
          </a:p>
        </p:txBody>
      </p:sp>
      <p:sp>
        <p:nvSpPr>
          <p:cNvPr id="5" name="Rectangle 4"/>
          <p:cNvSpPr/>
          <p:nvPr/>
        </p:nvSpPr>
        <p:spPr>
          <a:xfrm>
            <a:off x="4403757" y="1142747"/>
            <a:ext cx="4624984" cy="400110"/>
          </a:xfrm>
          <a:prstGeom prst="rect">
            <a:avLst/>
          </a:prstGeom>
        </p:spPr>
        <p:txBody>
          <a:bodyPr wrap="none">
            <a:spAutoFit/>
          </a:bodyPr>
          <a:lstStyle/>
          <a:p>
            <a:r>
              <a:rPr lang="fa-IR" sz="2000" dirty="0">
                <a:cs typeface="2  Titr" pitchFamily="2" charset="-78"/>
              </a:rPr>
              <a:t>۱- شیوع مفاسد اجتماعی و تبدیل </a:t>
            </a:r>
            <a:r>
              <a:rPr lang="fa-IR" sz="2000" dirty="0" err="1">
                <a:cs typeface="2  Titr" pitchFamily="2" charset="-78"/>
              </a:rPr>
              <a:t>منكر</a:t>
            </a:r>
            <a:r>
              <a:rPr lang="fa-IR" sz="2000" dirty="0">
                <a:cs typeface="2  Titr" pitchFamily="2" charset="-78"/>
              </a:rPr>
              <a:t> به معروف؛</a:t>
            </a:r>
            <a:endParaRPr lang="en-US" sz="2000" dirty="0">
              <a:cs typeface="2  Titr" pitchFamily="2" charset="-78"/>
            </a:endParaRPr>
          </a:p>
        </p:txBody>
      </p:sp>
      <p:sp>
        <p:nvSpPr>
          <p:cNvPr id="6" name="Rectangle 5"/>
          <p:cNvSpPr/>
          <p:nvPr/>
        </p:nvSpPr>
        <p:spPr>
          <a:xfrm>
            <a:off x="5508104" y="2020778"/>
            <a:ext cx="3475631" cy="400110"/>
          </a:xfrm>
          <a:prstGeom prst="rect">
            <a:avLst/>
          </a:prstGeom>
        </p:spPr>
        <p:txBody>
          <a:bodyPr wrap="none">
            <a:spAutoFit/>
          </a:bodyPr>
          <a:lstStyle/>
          <a:p>
            <a:r>
              <a:rPr lang="fa-IR" sz="2000" dirty="0">
                <a:solidFill>
                  <a:srgbClr val="002060"/>
                </a:solidFill>
                <a:cs typeface="2  Titr" pitchFamily="2" charset="-78"/>
              </a:rPr>
              <a:t>۲- فراموشی </a:t>
            </a:r>
            <a:r>
              <a:rPr lang="fa-IR" sz="2000" dirty="0" err="1">
                <a:solidFill>
                  <a:srgbClr val="002060"/>
                </a:solidFill>
                <a:cs typeface="2  Titr" pitchFamily="2" charset="-78"/>
              </a:rPr>
              <a:t>خوبی‌ها</a:t>
            </a:r>
            <a:r>
              <a:rPr lang="fa-IR" sz="2000" dirty="0">
                <a:solidFill>
                  <a:srgbClr val="002060"/>
                </a:solidFill>
                <a:cs typeface="2  Titr" pitchFamily="2" charset="-78"/>
              </a:rPr>
              <a:t> و تسلط اشرار؛</a:t>
            </a:r>
            <a:endParaRPr lang="en-US" sz="2000" dirty="0">
              <a:solidFill>
                <a:srgbClr val="002060"/>
              </a:solidFill>
              <a:cs typeface="2  Titr" pitchFamily="2" charset="-78"/>
            </a:endParaRPr>
          </a:p>
        </p:txBody>
      </p:sp>
      <p:sp>
        <p:nvSpPr>
          <p:cNvPr id="7" name="Rectangle 6"/>
          <p:cNvSpPr/>
          <p:nvPr/>
        </p:nvSpPr>
        <p:spPr>
          <a:xfrm>
            <a:off x="467544" y="2865130"/>
            <a:ext cx="8568952" cy="707886"/>
          </a:xfrm>
          <a:prstGeom prst="rect">
            <a:avLst/>
          </a:prstGeom>
        </p:spPr>
        <p:txBody>
          <a:bodyPr wrap="square">
            <a:spAutoFit/>
          </a:bodyPr>
          <a:lstStyle/>
          <a:p>
            <a:pPr algn="ctr"/>
            <a:r>
              <a:rPr lang="fa-IR" sz="2000" dirty="0">
                <a:cs typeface="2  Titr" pitchFamily="2" charset="-78"/>
              </a:rPr>
              <a:t>۳- </a:t>
            </a:r>
            <a:r>
              <a:rPr lang="fa-IR" sz="2000" dirty="0">
                <a:cs typeface="2  Titr" pitchFamily="2" charset="-78"/>
                <a:hlinkClick r:id="rId3" tooltip="عقوبت"/>
              </a:rPr>
              <a:t>عقوبت</a:t>
            </a:r>
            <a:r>
              <a:rPr lang="fa-IR" sz="2000" dirty="0">
                <a:cs typeface="2  Titr" pitchFamily="2" charset="-78"/>
              </a:rPr>
              <a:t> الهی؛ رسول خدا </a:t>
            </a:r>
            <a:r>
              <a:rPr lang="fa-IR" sz="2000" dirty="0" err="1">
                <a:cs typeface="2  Titr" pitchFamily="2" charset="-78"/>
              </a:rPr>
              <a:t>صلّی</a:t>
            </a:r>
            <a:r>
              <a:rPr lang="fa-IR" sz="2000" dirty="0">
                <a:cs typeface="2  Titr" pitchFamily="2" charset="-78"/>
              </a:rPr>
              <a:t> </a:t>
            </a:r>
            <a:r>
              <a:rPr lang="fa-IR" sz="2000" dirty="0" err="1">
                <a:cs typeface="2  Titr" pitchFamily="2" charset="-78"/>
              </a:rPr>
              <a:t>اللَّه</a:t>
            </a:r>
            <a:r>
              <a:rPr lang="fa-IR" sz="2000" dirty="0">
                <a:cs typeface="2  Titr" pitchFamily="2" charset="-78"/>
              </a:rPr>
              <a:t> علیه و </a:t>
            </a:r>
            <a:r>
              <a:rPr lang="fa-IR" sz="2000" dirty="0" err="1">
                <a:cs typeface="2  Titr" pitchFamily="2" charset="-78"/>
              </a:rPr>
              <a:t>آله</a:t>
            </a:r>
            <a:r>
              <a:rPr lang="fa-IR" sz="2000" dirty="0">
                <a:cs typeface="2  Titr" pitchFamily="2" charset="-78"/>
              </a:rPr>
              <a:t> و </a:t>
            </a:r>
            <a:r>
              <a:rPr lang="fa-IR" sz="2000" dirty="0" err="1">
                <a:cs typeface="2  Titr" pitchFamily="2" charset="-78"/>
              </a:rPr>
              <a:t>سلّم</a:t>
            </a:r>
            <a:r>
              <a:rPr lang="fa-IR" sz="2000" dirty="0">
                <a:cs typeface="2  Titr" pitchFamily="2" charset="-78"/>
              </a:rPr>
              <a:t> فرمود: هر گاه امت من امر به معروف و نهی از </a:t>
            </a:r>
            <a:r>
              <a:rPr lang="fa-IR" sz="2000" dirty="0" err="1">
                <a:cs typeface="2  Titr" pitchFamily="2" charset="-78"/>
              </a:rPr>
              <a:t>منكر</a:t>
            </a:r>
            <a:r>
              <a:rPr lang="fa-IR" sz="2000" dirty="0">
                <a:cs typeface="2  Titr" pitchFamily="2" charset="-78"/>
              </a:rPr>
              <a:t> را </a:t>
            </a:r>
            <a:r>
              <a:rPr lang="fa-IR" sz="2000" dirty="0" err="1">
                <a:cs typeface="2  Titr" pitchFamily="2" charset="-78"/>
              </a:rPr>
              <a:t>ترك</a:t>
            </a:r>
            <a:r>
              <a:rPr lang="fa-IR" sz="2000" dirty="0">
                <a:cs typeface="2  Titr" pitchFamily="2" charset="-78"/>
              </a:rPr>
              <a:t> </a:t>
            </a:r>
            <a:r>
              <a:rPr lang="fa-IR" sz="2000" dirty="0" err="1">
                <a:cs typeface="2  Titr" pitchFamily="2" charset="-78"/>
              </a:rPr>
              <a:t>كند</a:t>
            </a:r>
            <a:r>
              <a:rPr lang="fa-IR" sz="2000" dirty="0">
                <a:cs typeface="2  Titr" pitchFamily="2" charset="-78"/>
              </a:rPr>
              <a:t>، بایستی آماده عذاب خداوند متعال باشد.</a:t>
            </a:r>
            <a:endParaRPr lang="en-US" sz="2000" dirty="0">
              <a:cs typeface="2  Titr" pitchFamily="2" charset="-78"/>
            </a:endParaRPr>
          </a:p>
        </p:txBody>
      </p:sp>
      <p:sp>
        <p:nvSpPr>
          <p:cNvPr id="8" name="Rectangle 7"/>
          <p:cNvSpPr/>
          <p:nvPr/>
        </p:nvSpPr>
        <p:spPr>
          <a:xfrm>
            <a:off x="5889481" y="3964994"/>
            <a:ext cx="3147015" cy="400110"/>
          </a:xfrm>
          <a:prstGeom prst="rect">
            <a:avLst/>
          </a:prstGeom>
        </p:spPr>
        <p:txBody>
          <a:bodyPr wrap="none">
            <a:spAutoFit/>
          </a:bodyPr>
          <a:lstStyle/>
          <a:p>
            <a:r>
              <a:rPr lang="fa-IR" sz="2000" dirty="0">
                <a:solidFill>
                  <a:schemeClr val="bg1">
                    <a:lumMod val="95000"/>
                    <a:lumOff val="5000"/>
                  </a:schemeClr>
                </a:solidFill>
                <a:cs typeface="2  Titr" pitchFamily="2" charset="-78"/>
              </a:rPr>
              <a:t>۴- از بین رفتن </a:t>
            </a:r>
            <a:r>
              <a:rPr lang="fa-IR" sz="2000" dirty="0">
                <a:solidFill>
                  <a:schemeClr val="bg1">
                    <a:lumMod val="95000"/>
                    <a:lumOff val="5000"/>
                  </a:schemeClr>
                </a:solidFill>
                <a:cs typeface="2  Titr" pitchFamily="2" charset="-78"/>
                <a:hlinkClick r:id="rId4" tooltip="برکت"/>
              </a:rPr>
              <a:t>برکت</a:t>
            </a:r>
            <a:r>
              <a:rPr lang="fa-IR" sz="2000" dirty="0">
                <a:solidFill>
                  <a:schemeClr val="bg1">
                    <a:lumMod val="95000"/>
                    <a:lumOff val="5000"/>
                  </a:schemeClr>
                </a:solidFill>
                <a:cs typeface="2  Titr" pitchFamily="2" charset="-78"/>
              </a:rPr>
              <a:t> در زندگی</a:t>
            </a:r>
            <a:endParaRPr lang="en-US" sz="2000" dirty="0">
              <a:solidFill>
                <a:schemeClr val="bg1">
                  <a:lumMod val="95000"/>
                  <a:lumOff val="5000"/>
                </a:schemeClr>
              </a:solidFill>
              <a:cs typeface="2  Titr" pitchFamily="2" charset="-78"/>
            </a:endParaRPr>
          </a:p>
        </p:txBody>
      </p:sp>
      <p:sp>
        <p:nvSpPr>
          <p:cNvPr id="9" name="Rectangle 8"/>
          <p:cNvSpPr/>
          <p:nvPr/>
        </p:nvSpPr>
        <p:spPr>
          <a:xfrm>
            <a:off x="35496" y="4953362"/>
            <a:ext cx="9217024" cy="707886"/>
          </a:xfrm>
          <a:prstGeom prst="rect">
            <a:avLst/>
          </a:prstGeom>
        </p:spPr>
        <p:txBody>
          <a:bodyPr wrap="square">
            <a:spAutoFit/>
          </a:bodyPr>
          <a:lstStyle/>
          <a:p>
            <a:pPr algn="ctr"/>
            <a:r>
              <a:rPr lang="fa-IR" sz="2000" dirty="0">
                <a:solidFill>
                  <a:srgbClr val="002060"/>
                </a:solidFill>
                <a:cs typeface="2  Titr" pitchFamily="2" charset="-78"/>
              </a:rPr>
              <a:t>۵- </a:t>
            </a:r>
            <a:r>
              <a:rPr lang="fa-IR" sz="2000" dirty="0" err="1">
                <a:solidFill>
                  <a:srgbClr val="002060"/>
                </a:solidFill>
                <a:cs typeface="2  Titr" pitchFamily="2" charset="-78"/>
              </a:rPr>
              <a:t>پیكار</a:t>
            </a:r>
            <a:r>
              <a:rPr lang="fa-IR" sz="2000" dirty="0">
                <a:solidFill>
                  <a:srgbClr val="002060"/>
                </a:solidFill>
                <a:cs typeface="2  Titr" pitchFamily="2" charset="-78"/>
              </a:rPr>
              <a:t> با خدا؛ پیامبر -</a:t>
            </a:r>
            <a:r>
              <a:rPr lang="fa-IR" sz="2000" dirty="0" err="1">
                <a:solidFill>
                  <a:srgbClr val="002060"/>
                </a:solidFill>
                <a:cs typeface="2  Titr" pitchFamily="2" charset="-78"/>
              </a:rPr>
              <a:t>صلّی</a:t>
            </a:r>
            <a:r>
              <a:rPr lang="fa-IR" sz="2000" dirty="0">
                <a:solidFill>
                  <a:srgbClr val="002060"/>
                </a:solidFill>
                <a:cs typeface="2  Titr" pitchFamily="2" charset="-78"/>
              </a:rPr>
              <a:t> </a:t>
            </a:r>
            <a:r>
              <a:rPr lang="fa-IR" sz="2000" dirty="0" err="1">
                <a:solidFill>
                  <a:srgbClr val="002060"/>
                </a:solidFill>
                <a:cs typeface="2  Titr" pitchFamily="2" charset="-78"/>
              </a:rPr>
              <a:t>اللَّه</a:t>
            </a:r>
            <a:r>
              <a:rPr lang="fa-IR" sz="2000" dirty="0">
                <a:solidFill>
                  <a:srgbClr val="002060"/>
                </a:solidFill>
                <a:cs typeface="2  Titr" pitchFamily="2" charset="-78"/>
              </a:rPr>
              <a:t> علیه و </a:t>
            </a:r>
            <a:r>
              <a:rPr lang="fa-IR" sz="2000" dirty="0" err="1">
                <a:solidFill>
                  <a:srgbClr val="002060"/>
                </a:solidFill>
                <a:cs typeface="2  Titr" pitchFamily="2" charset="-78"/>
              </a:rPr>
              <a:t>آله</a:t>
            </a:r>
            <a:r>
              <a:rPr lang="fa-IR" sz="2000" dirty="0">
                <a:solidFill>
                  <a:srgbClr val="002060"/>
                </a:solidFill>
                <a:cs typeface="2  Titr" pitchFamily="2" charset="-78"/>
              </a:rPr>
              <a:t>-: «وقتی </a:t>
            </a:r>
            <a:r>
              <a:rPr lang="fa-IR" sz="2000" dirty="0" err="1">
                <a:solidFill>
                  <a:srgbClr val="002060"/>
                </a:solidFill>
                <a:cs typeface="2  Titr" pitchFamily="2" charset="-78"/>
              </a:rPr>
              <a:t>امتم</a:t>
            </a:r>
            <a:r>
              <a:rPr lang="fa-IR" sz="2000" dirty="0">
                <a:solidFill>
                  <a:srgbClr val="002060"/>
                </a:solidFill>
                <a:cs typeface="2  Titr" pitchFamily="2" charset="-78"/>
              </a:rPr>
              <a:t> امر به معروف و نهی از </a:t>
            </a:r>
            <a:r>
              <a:rPr lang="fa-IR" sz="2000" dirty="0" err="1">
                <a:solidFill>
                  <a:srgbClr val="002060"/>
                </a:solidFill>
                <a:cs typeface="2  Titr" pitchFamily="2" charset="-78"/>
              </a:rPr>
              <a:t>منكر</a:t>
            </a:r>
            <a:r>
              <a:rPr lang="fa-IR" sz="2000" dirty="0">
                <a:solidFill>
                  <a:srgbClr val="002060"/>
                </a:solidFill>
                <a:cs typeface="2  Titr" pitchFamily="2" charset="-78"/>
              </a:rPr>
              <a:t> را به هم </a:t>
            </a:r>
            <a:r>
              <a:rPr lang="fa-IR" sz="2000" dirty="0" err="1">
                <a:solidFill>
                  <a:srgbClr val="002060"/>
                </a:solidFill>
                <a:cs typeface="2  Titr" pitchFamily="2" charset="-78"/>
              </a:rPr>
              <a:t>سپرند</a:t>
            </a:r>
            <a:r>
              <a:rPr lang="fa-IR" sz="2000" dirty="0">
                <a:solidFill>
                  <a:srgbClr val="002060"/>
                </a:solidFill>
                <a:cs typeface="2  Titr" pitchFamily="2" charset="-78"/>
              </a:rPr>
              <a:t> باید آماده جنگی با </a:t>
            </a:r>
            <a:r>
              <a:rPr lang="fa-IR" sz="2000" dirty="0">
                <a:solidFill>
                  <a:srgbClr val="002060"/>
                </a:solidFill>
                <a:cs typeface="2  Titr" pitchFamily="2" charset="-78"/>
                <a:hlinkClick r:id="rId5" tooltip="خداوند"/>
              </a:rPr>
              <a:t>خداوند</a:t>
            </a:r>
            <a:r>
              <a:rPr lang="fa-IR" sz="2000" dirty="0">
                <a:solidFill>
                  <a:srgbClr val="002060"/>
                </a:solidFill>
                <a:cs typeface="2  Titr" pitchFamily="2" charset="-78"/>
              </a:rPr>
              <a:t> متعال باشند.</a:t>
            </a:r>
            <a:r>
              <a:rPr lang="fa-IR" sz="2000" dirty="0">
                <a:solidFill>
                  <a:srgbClr val="002060"/>
                </a:solidFill>
                <a:cs typeface="2  Titr" pitchFamily="2" charset="-78"/>
                <a:hlinkClick r:id="rId6"/>
              </a:rPr>
              <a:t> </a:t>
            </a:r>
            <a:endParaRPr lang="en-US" sz="2000" dirty="0">
              <a:solidFill>
                <a:srgbClr val="002060"/>
              </a:solidFill>
              <a:cs typeface="2  Titr" pitchFamily="2" charset="-78"/>
            </a:endParaRPr>
          </a:p>
        </p:txBody>
      </p:sp>
    </p:spTree>
    <p:custDataLst>
      <p:tags r:id="rId1"/>
    </p:custDataLst>
    <p:extLst>
      <p:ext uri="{BB962C8B-B14F-4D97-AF65-F5344CB8AC3E}">
        <p14:creationId xmlns:p14="http://schemas.microsoft.com/office/powerpoint/2010/main" val="3687071002"/>
      </p:ext>
    </p:extLst>
  </p:cSld>
  <p:clrMapOvr>
    <a:masterClrMapping/>
  </p:clrMapOvr>
  <mc:AlternateContent xmlns:mc="http://schemas.openxmlformats.org/markup-compatibility/2006" xmlns:p14="http://schemas.microsoft.com/office/powerpoint/2010/main">
    <mc:Choice Requires="p14">
      <p:transition spd="slow" p14:dur="2000" advTm="70680"/>
    </mc:Choice>
    <mc:Fallback xmlns="">
      <p:transition spd="slow" advTm="706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heel(1)">
                                      <p:cBhvr>
                                        <p:cTn id="25" dur="20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heel(1)">
                                      <p:cBhvr>
                                        <p:cTn id="30" dur="20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wheel(1)">
                                      <p:cBhvr>
                                        <p:cTn id="35" dur="20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heel(1)">
                                      <p:cBhvr>
                                        <p:cTn id="40" dur="20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heel(1)">
                                      <p:cBhvr>
                                        <p:cTn id="4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Rectangle 4"/>
          <p:cNvSpPr/>
          <p:nvPr/>
        </p:nvSpPr>
        <p:spPr>
          <a:xfrm>
            <a:off x="2195736" y="260648"/>
            <a:ext cx="5416868"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ar-SA" sz="2400" b="1" u="sng" dirty="0">
                <a:cs typeface="2  Titr" pitchFamily="2" charset="-78"/>
                <a:hlinkClick r:id="rId4"/>
              </a:rPr>
              <a:t>داستانی زیبا در مورد امر به معروف ونهی از منکر</a:t>
            </a:r>
            <a:endParaRPr lang="en-US" sz="2400" dirty="0">
              <a:cs typeface="2  Titr" pitchFamily="2" charset="-78"/>
            </a:endParaRPr>
          </a:p>
        </p:txBody>
      </p:sp>
      <p:sp>
        <p:nvSpPr>
          <p:cNvPr id="6" name="Rectangle 5"/>
          <p:cNvSpPr/>
          <p:nvPr/>
        </p:nvSpPr>
        <p:spPr>
          <a:xfrm>
            <a:off x="107504" y="1028343"/>
            <a:ext cx="8928992" cy="4893647"/>
          </a:xfrm>
          <a:prstGeom prst="rect">
            <a:avLst/>
          </a:prstGeom>
        </p:spPr>
        <p:txBody>
          <a:bodyPr wrap="square">
            <a:spAutoFit/>
          </a:bodyPr>
          <a:lstStyle/>
          <a:p>
            <a:pPr algn="r"/>
            <a:r>
              <a:rPr lang="ar-SA" sz="2400" dirty="0">
                <a:solidFill>
                  <a:srgbClr val="7030A0"/>
                </a:solidFill>
                <a:cs typeface="2  Titr" pitchFamily="2" charset="-78"/>
              </a:rPr>
              <a:t>یک کشاورز در مزرعه اش تخم </a:t>
            </a:r>
            <a:r>
              <a:rPr lang="ar-SA" sz="2400" dirty="0" smtClean="0">
                <a:solidFill>
                  <a:srgbClr val="7030A0"/>
                </a:solidFill>
                <a:cs typeface="2  Titr" pitchFamily="2" charset="-78"/>
              </a:rPr>
              <a:t>م</a:t>
            </a:r>
            <a:r>
              <a:rPr lang="fa-IR" sz="2400" dirty="0" smtClean="0">
                <a:solidFill>
                  <a:srgbClr val="7030A0"/>
                </a:solidFill>
                <a:cs typeface="2  Titr" pitchFamily="2" charset="-78"/>
              </a:rPr>
              <a:t>ـ</a:t>
            </a:r>
            <a:r>
              <a:rPr lang="ar-SA" sz="2400" dirty="0" smtClean="0">
                <a:solidFill>
                  <a:srgbClr val="7030A0"/>
                </a:solidFill>
                <a:cs typeface="2  Titr" pitchFamily="2" charset="-78"/>
              </a:rPr>
              <a:t>ی </a:t>
            </a:r>
            <a:r>
              <a:rPr lang="ar-SA" sz="2400" dirty="0">
                <a:solidFill>
                  <a:srgbClr val="7030A0"/>
                </a:solidFill>
                <a:cs typeface="2  Titr" pitchFamily="2" charset="-78"/>
              </a:rPr>
              <a:t>کاشت</a:t>
            </a:r>
            <a:r>
              <a:rPr lang="ar-SA" sz="2400" dirty="0" smtClean="0">
                <a:solidFill>
                  <a:srgbClr val="7030A0"/>
                </a:solidFill>
                <a:cs typeface="2  Titr" pitchFamily="2" charset="-78"/>
              </a:rPr>
              <a:t>،</a:t>
            </a:r>
            <a:r>
              <a:rPr lang="fa-IR" sz="2400" dirty="0" smtClean="0">
                <a:solidFill>
                  <a:srgbClr val="7030A0"/>
                </a:solidFill>
                <a:cs typeface="2  Titr" pitchFamily="2" charset="-78"/>
              </a:rPr>
              <a:t>  </a:t>
            </a:r>
            <a:r>
              <a:rPr lang="ar-SA" sz="2400" dirty="0" smtClean="0">
                <a:solidFill>
                  <a:srgbClr val="7030A0"/>
                </a:solidFill>
                <a:cs typeface="2  Titr" pitchFamily="2" charset="-78"/>
              </a:rPr>
              <a:t>همینطور </a:t>
            </a:r>
            <a:r>
              <a:rPr lang="ar-SA" sz="2400" dirty="0">
                <a:solidFill>
                  <a:srgbClr val="7030A0"/>
                </a:solidFill>
                <a:cs typeface="2  Titr" pitchFamily="2" charset="-78"/>
              </a:rPr>
              <a:t>که تخم ها را به اطراف </a:t>
            </a:r>
            <a:r>
              <a:rPr lang="fa-IR" sz="2400" dirty="0" smtClean="0">
                <a:solidFill>
                  <a:srgbClr val="7030A0"/>
                </a:solidFill>
                <a:cs typeface="2  Titr" pitchFamily="2" charset="-78"/>
              </a:rPr>
              <a:t>          </a:t>
            </a:r>
            <a:r>
              <a:rPr lang="ar-SA" sz="2400" dirty="0" smtClean="0">
                <a:solidFill>
                  <a:srgbClr val="7030A0"/>
                </a:solidFill>
                <a:cs typeface="2  Titr" pitchFamily="2" charset="-78"/>
              </a:rPr>
              <a:t>می </a:t>
            </a:r>
            <a:r>
              <a:rPr lang="ar-SA" sz="2400" dirty="0">
                <a:solidFill>
                  <a:srgbClr val="7030A0"/>
                </a:solidFill>
                <a:cs typeface="2  Titr" pitchFamily="2" charset="-78"/>
              </a:rPr>
              <a:t>پاشید؛بعضی در </a:t>
            </a:r>
            <a:r>
              <a:rPr lang="ar-SA" sz="2400" dirty="0">
                <a:solidFill>
                  <a:srgbClr val="FF0000"/>
                </a:solidFill>
                <a:cs typeface="2  Titr" pitchFamily="2" charset="-78"/>
              </a:rPr>
              <a:t>گذرگاه</a:t>
            </a:r>
            <a:r>
              <a:rPr lang="ar-SA" sz="2400" dirty="0">
                <a:solidFill>
                  <a:srgbClr val="7030A0"/>
                </a:solidFill>
                <a:cs typeface="2  Titr" pitchFamily="2" charset="-78"/>
              </a:rPr>
              <a:t> کشتزار می افتادند و پرنده ها می آمدند و آنها را </a:t>
            </a:r>
            <a:r>
              <a:rPr lang="fa-IR" sz="2400" dirty="0" smtClean="0">
                <a:solidFill>
                  <a:srgbClr val="7030A0"/>
                </a:solidFill>
                <a:cs typeface="2  Titr" pitchFamily="2" charset="-78"/>
              </a:rPr>
              <a:t>    </a:t>
            </a:r>
            <a:r>
              <a:rPr lang="ar-SA" sz="2400" dirty="0" smtClean="0">
                <a:solidFill>
                  <a:srgbClr val="7030A0"/>
                </a:solidFill>
                <a:cs typeface="2  Titr" pitchFamily="2" charset="-78"/>
              </a:rPr>
              <a:t>می </a:t>
            </a:r>
            <a:r>
              <a:rPr lang="ar-SA" sz="2400" dirty="0">
                <a:solidFill>
                  <a:srgbClr val="7030A0"/>
                </a:solidFill>
                <a:cs typeface="2  Titr" pitchFamily="2" charset="-78"/>
              </a:rPr>
              <a:t>خوردند،بعضی نیز روی </a:t>
            </a:r>
            <a:r>
              <a:rPr lang="ar-SA" sz="2400" dirty="0">
                <a:solidFill>
                  <a:srgbClr val="C00000"/>
                </a:solidFill>
                <a:cs typeface="2  Titr" pitchFamily="2" charset="-78"/>
              </a:rPr>
              <a:t>خاکی افتاد که زیرش سنگ بود</a:t>
            </a:r>
            <a:r>
              <a:rPr lang="ar-SA" sz="2400" dirty="0">
                <a:solidFill>
                  <a:srgbClr val="7030A0"/>
                </a:solidFill>
                <a:cs typeface="2  Titr" pitchFamily="2" charset="-78"/>
              </a:rPr>
              <a:t>، که تخم ها روی آن خاک کم، خیلی زود سبز می شدند،ولی وقتی  خورشید سوزان روی آنها می تابید همه می سوختند و از بین می رفتند،زیرا ریشه عمیقی نداشتند.بعضی از تخم ها لابه لای </a:t>
            </a:r>
            <a:r>
              <a:rPr lang="ar-SA" sz="2400" dirty="0">
                <a:solidFill>
                  <a:srgbClr val="C00000"/>
                </a:solidFill>
                <a:cs typeface="2  Titr" pitchFamily="2" charset="-78"/>
              </a:rPr>
              <a:t>خارها</a:t>
            </a:r>
            <a:r>
              <a:rPr lang="ar-SA" sz="2400" dirty="0">
                <a:solidFill>
                  <a:srgbClr val="7030A0"/>
                </a:solidFill>
                <a:cs typeface="2  Titr" pitchFamily="2" charset="-78"/>
              </a:rPr>
              <a:t> افتاده و خارها و تخم ها با هم رشد می کردند و ساقه های جوان گیاه زیر فشار خارها خفه می شدند،ولی مقداری از این تخم ها روی خاک خوب افتاده و از هر تخم ،سی، شصت و حتی صد تخم دیگر بدست می </a:t>
            </a:r>
            <a:r>
              <a:rPr lang="ar-SA" sz="2400" dirty="0">
                <a:solidFill>
                  <a:srgbClr val="FF0000"/>
                </a:solidFill>
                <a:cs typeface="2  Titr" pitchFamily="2" charset="-78"/>
              </a:rPr>
              <a:t>آمد.در این موقع شاگردانش پیش عیسی علیه السلام آمدند و پرسیدند،چرا همیشه حکایت هایی تعریف می کنید که فهمیدنش سخت است؟</a:t>
            </a:r>
            <a:r>
              <a:rPr lang="ar-SA" sz="2400" dirty="0">
                <a:solidFill>
                  <a:srgbClr val="7030A0"/>
                </a:solidFill>
                <a:cs typeface="2  Titr" pitchFamily="2" charset="-78"/>
              </a:rPr>
              <a:t>بعد به آنها گفت:گذرگاه کشتزار که تخم ها روی آن افتاده،دل سخت ِ کسی را نشان می دهد، که گرچه مژده ی سلطنت خداوند را </a:t>
            </a:r>
            <a:r>
              <a:rPr lang="fa-IR" sz="2400" dirty="0" smtClean="0">
                <a:solidFill>
                  <a:srgbClr val="7030A0"/>
                </a:solidFill>
                <a:cs typeface="2  Titr" pitchFamily="2" charset="-78"/>
              </a:rPr>
              <a:t>     </a:t>
            </a:r>
            <a:r>
              <a:rPr lang="ar-SA" sz="2400" dirty="0" smtClean="0">
                <a:solidFill>
                  <a:srgbClr val="7030A0"/>
                </a:solidFill>
                <a:cs typeface="2  Titr" pitchFamily="2" charset="-78"/>
              </a:rPr>
              <a:t>می </a:t>
            </a:r>
            <a:r>
              <a:rPr lang="ar-SA" sz="2400" dirty="0">
                <a:solidFill>
                  <a:srgbClr val="7030A0"/>
                </a:solidFill>
                <a:cs typeface="2  Titr" pitchFamily="2" charset="-78"/>
              </a:rPr>
              <a:t>شنود ولی آن را نمی فهمد، بعد شیطان سر می رسد و تخم ها را از قلب او </a:t>
            </a:r>
            <a:r>
              <a:rPr lang="fa-IR" sz="2400" dirty="0" smtClean="0">
                <a:solidFill>
                  <a:srgbClr val="7030A0"/>
                </a:solidFill>
                <a:cs typeface="2  Titr" pitchFamily="2" charset="-78"/>
              </a:rPr>
              <a:t>            می دزد.</a:t>
            </a:r>
            <a:endParaRPr lang="en-US" sz="2400" dirty="0">
              <a:solidFill>
                <a:srgbClr val="7030A0"/>
              </a:solidFill>
              <a:cs typeface="2  Titr" pitchFamily="2" charset="-78"/>
            </a:endParaRPr>
          </a:p>
        </p:txBody>
      </p:sp>
    </p:spTree>
    <p:custDataLst>
      <p:tags r:id="rId1"/>
    </p:custDataLst>
    <p:extLst>
      <p:ext uri="{BB962C8B-B14F-4D97-AF65-F5344CB8AC3E}">
        <p14:creationId xmlns:p14="http://schemas.microsoft.com/office/powerpoint/2010/main" val="511771636"/>
      </p:ext>
    </p:extLst>
  </p:cSld>
  <p:clrMapOvr>
    <a:masterClrMapping/>
  </p:clrMapOvr>
  <mc:AlternateContent xmlns:mc="http://schemas.openxmlformats.org/markup-compatibility/2006" xmlns:p14="http://schemas.microsoft.com/office/powerpoint/2010/main">
    <mc:Choice Requires="p14">
      <p:transition spd="slow" p14:dur="2000" advTm="93045"/>
    </mc:Choice>
    <mc:Fallback xmlns="">
      <p:transition spd="slow" advTm="9304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6"/>
                                        </p:tgtEl>
                                        <p:attrNameLst>
                                          <p:attrName>style.visibility</p:attrName>
                                        </p:attrNameLst>
                                      </p:cBhvr>
                                      <p:to>
                                        <p:strVal val="visible"/>
                                      </p:to>
                                    </p:set>
                                    <p:anim by="(-#ppt_w*2)" calcmode="lin" valueType="num">
                                      <p:cBhvr rctx="PPT">
                                        <p:cTn id="16" dur="500" autoRev="1" fill="hold">
                                          <p:stCondLst>
                                            <p:cond delay="0"/>
                                          </p:stCondLst>
                                        </p:cTn>
                                        <p:tgtEl>
                                          <p:spTgt spid="6"/>
                                        </p:tgtEl>
                                        <p:attrNameLst>
                                          <p:attrName>ppt_w</p:attrName>
                                        </p:attrNameLst>
                                      </p:cBhvr>
                                    </p:anim>
                                    <p:anim by="(#ppt_w*0.50)" calcmode="lin" valueType="num">
                                      <p:cBhvr>
                                        <p:cTn id="17" dur="500" decel="50000" autoRev="1" fill="hold">
                                          <p:stCondLst>
                                            <p:cond delay="0"/>
                                          </p:stCondLst>
                                        </p:cTn>
                                        <p:tgtEl>
                                          <p:spTgt spid="6"/>
                                        </p:tgtEl>
                                        <p:attrNameLst>
                                          <p:attrName>ppt_x</p:attrName>
                                        </p:attrNameLst>
                                      </p:cBhvr>
                                    </p:anim>
                                    <p:anim from="(-#ppt_h/2)" to="(#ppt_y)" calcmode="lin" valueType="num">
                                      <p:cBhvr>
                                        <p:cTn id="18" dur="1000" fill="hold">
                                          <p:stCondLst>
                                            <p:cond delay="0"/>
                                          </p:stCondLst>
                                        </p:cTn>
                                        <p:tgtEl>
                                          <p:spTgt spid="6"/>
                                        </p:tgtEl>
                                        <p:attrNameLst>
                                          <p:attrName>ppt_y</p:attrName>
                                        </p:attrNameLst>
                                      </p:cBhvr>
                                    </p:anim>
                                    <p:animRot by="21600000">
                                      <p:cBhvr>
                                        <p:cTn id="19" dur="1000" fill="hold">
                                          <p:stCondLst>
                                            <p:cond delay="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755576" y="332656"/>
            <a:ext cx="7920880" cy="5586145"/>
          </a:xfrm>
          <a:prstGeom prst="rect">
            <a:avLst/>
          </a:prstGeom>
        </p:spPr>
        <p:txBody>
          <a:bodyPr wrap="square">
            <a:spAutoFit/>
          </a:bodyPr>
          <a:lstStyle/>
          <a:p>
            <a:pPr algn="r">
              <a:lnSpc>
                <a:spcPct val="150000"/>
              </a:lnSpc>
            </a:pPr>
            <a:r>
              <a:rPr lang="ar-SA" sz="2400" b="1" dirty="0">
                <a:solidFill>
                  <a:srgbClr val="7030A0"/>
                </a:solidFill>
                <a:cs typeface="2  Titr" pitchFamily="2" charset="-78"/>
              </a:rPr>
              <a:t>خاکی که زیرش سنگ بود، دل کسی را نشان می دهد که تا پیغام خدا را می شنود فوری با خوشحالی آن را قبول می کند،ولی چون آن را سرسری می گیرد،این پیغام در دل او ریشه ای نمی دواند و تا آزار و اذیتی بخاطر ایمانش می بیند شور و حرارتش را از دست می دهد و از ایمان بر می گردد.زمینی که از خارها پوشیده شده بود حالت کسی را نشان می دهد که پیغام خدا را می شنود ولی نگرانی های زندگی و عشق به پول، کلام خدا را در او خفه می کنند و او خدمت موثری برای خدا نمی کند.و اما زمین خوب دل ِ کسی را نشان می دهد که به پیغام خدا گوش می دهد و آن را می فهمد و این پیغام را به دیگران نیز می رساند،و سی، شصت و حتی صد نفر به آن ایمان می آورند.</a:t>
            </a:r>
            <a:endParaRPr lang="en-US" sz="2400" b="1" dirty="0">
              <a:solidFill>
                <a:srgbClr val="7030A0"/>
              </a:solidFill>
              <a:cs typeface="2  Titr" pitchFamily="2" charset="-78"/>
            </a:endParaRPr>
          </a:p>
        </p:txBody>
      </p:sp>
    </p:spTree>
    <p:custDataLst>
      <p:tags r:id="rId1"/>
    </p:custDataLst>
    <p:extLst>
      <p:ext uri="{BB962C8B-B14F-4D97-AF65-F5344CB8AC3E}">
        <p14:creationId xmlns:p14="http://schemas.microsoft.com/office/powerpoint/2010/main" val="2523251078"/>
      </p:ext>
    </p:extLst>
  </p:cSld>
  <p:clrMapOvr>
    <a:masterClrMapping/>
  </p:clrMapOvr>
  <mc:AlternateContent xmlns:mc="http://schemas.openxmlformats.org/markup-compatibility/2006" xmlns:p14="http://schemas.microsoft.com/office/powerpoint/2010/main">
    <mc:Choice Requires="p14">
      <p:transition spd="slow" p14:dur="2000" advTm="61113"/>
    </mc:Choice>
    <mc:Fallback xmlns="">
      <p:transition spd="slow" advTm="611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4048" y="620688"/>
            <a:ext cx="1669047" cy="461665"/>
          </a:xfrm>
          <a:prstGeom prst="rect">
            <a:avLst/>
          </a:prstGeom>
        </p:spPr>
        <p:txBody>
          <a:bodyPr wrap="none">
            <a:spAutoFit/>
          </a:bodyPr>
          <a:lstStyle/>
          <a:p>
            <a:pPr rtl="1"/>
            <a:r>
              <a:rPr lang="ar-SA" sz="2400" dirty="0">
                <a:cs typeface="B Jadid" pitchFamily="2" charset="-78"/>
              </a:rPr>
              <a:t> </a:t>
            </a:r>
            <a:r>
              <a:rPr lang="ar-SA" sz="2400" b="1" dirty="0">
                <a:cs typeface="B Jadid" pitchFamily="2" charset="-78"/>
              </a:rPr>
              <a:t>نتیجه گیری:</a:t>
            </a:r>
            <a:endParaRPr lang="en-US" sz="2400" dirty="0">
              <a:cs typeface="B Jadid" pitchFamily="2" charset="-78"/>
            </a:endParaRPr>
          </a:p>
        </p:txBody>
      </p:sp>
      <p:sp>
        <p:nvSpPr>
          <p:cNvPr id="5" name="Rectangle 4"/>
          <p:cNvSpPr/>
          <p:nvPr/>
        </p:nvSpPr>
        <p:spPr>
          <a:xfrm>
            <a:off x="539552" y="1772816"/>
            <a:ext cx="8352928" cy="2246769"/>
          </a:xfrm>
          <a:prstGeom prst="rect">
            <a:avLst/>
          </a:prstGeom>
        </p:spPr>
        <p:txBody>
          <a:bodyPr wrap="square">
            <a:spAutoFit/>
          </a:bodyPr>
          <a:lstStyle/>
          <a:p>
            <a:pPr algn="r"/>
            <a:r>
              <a:rPr lang="ar-SA" sz="2000" dirty="0">
                <a:solidFill>
                  <a:srgbClr val="FFC000"/>
                </a:solidFill>
                <a:cs typeface="B Jadid" pitchFamily="2" charset="-78"/>
              </a:rPr>
              <a:t>ملاحظه می فرمائید که از راه مثل و حکایت، چگونه مردم را از «آنچه درست نیست</a:t>
            </a:r>
            <a:r>
              <a:rPr lang="ar-SA" sz="2000" dirty="0" smtClean="0">
                <a:solidFill>
                  <a:srgbClr val="FFC000"/>
                </a:solidFill>
                <a:cs typeface="B Jadid" pitchFamily="2" charset="-78"/>
              </a:rPr>
              <a:t>»</a:t>
            </a:r>
            <a:endParaRPr lang="fa-IR" sz="2000" dirty="0" smtClean="0">
              <a:solidFill>
                <a:srgbClr val="FFC000"/>
              </a:solidFill>
              <a:cs typeface="B Jadid" pitchFamily="2" charset="-78"/>
            </a:endParaRPr>
          </a:p>
          <a:p>
            <a:pPr algn="r"/>
            <a:endParaRPr lang="fa-IR" sz="2000" dirty="0">
              <a:cs typeface="B Jadid" pitchFamily="2" charset="-78"/>
            </a:endParaRPr>
          </a:p>
          <a:p>
            <a:pPr algn="r"/>
            <a:r>
              <a:rPr lang="ar-SA" sz="2000" dirty="0" smtClean="0">
                <a:cs typeface="B Jadid" pitchFamily="2" charset="-78"/>
              </a:rPr>
              <a:t> </a:t>
            </a:r>
            <a:r>
              <a:rPr lang="ar-SA" sz="2000" dirty="0">
                <a:cs typeface="B Jadid" pitchFamily="2" charset="-78"/>
              </a:rPr>
              <a:t>بر حذر می دارد، و روشن می کند که این ایمان قوی و ریشه دار است که کار </a:t>
            </a:r>
            <a:r>
              <a:rPr lang="ar-SA" sz="2000" dirty="0" smtClean="0">
                <a:cs typeface="B Jadid" pitchFamily="2" charset="-78"/>
              </a:rPr>
              <a:t>ساز</a:t>
            </a:r>
            <a:endParaRPr lang="fa-IR" sz="2000" dirty="0" smtClean="0">
              <a:cs typeface="B Jadid" pitchFamily="2" charset="-78"/>
            </a:endParaRPr>
          </a:p>
          <a:p>
            <a:pPr algn="r"/>
            <a:endParaRPr lang="fa-IR" sz="2000" dirty="0">
              <a:cs typeface="B Jadid" pitchFamily="2" charset="-78"/>
            </a:endParaRPr>
          </a:p>
          <a:p>
            <a:pPr algn="r"/>
            <a:r>
              <a:rPr lang="ar-SA" sz="2000" dirty="0" smtClean="0">
                <a:solidFill>
                  <a:srgbClr val="002060"/>
                </a:solidFill>
                <a:cs typeface="B Jadid" pitchFamily="2" charset="-78"/>
              </a:rPr>
              <a:t> </a:t>
            </a:r>
            <a:r>
              <a:rPr lang="ar-SA" sz="2000" dirty="0">
                <a:solidFill>
                  <a:srgbClr val="002060"/>
                </a:solidFill>
                <a:cs typeface="B Jadid" pitchFamily="2" charset="-78"/>
              </a:rPr>
              <a:t>است و انسانی که چنین ایمانی دارد می تواند با دعوت و تبلیغ خود، با امر به معروف </a:t>
            </a:r>
            <a:endParaRPr lang="fa-IR" sz="2000" dirty="0" smtClean="0">
              <a:solidFill>
                <a:srgbClr val="002060"/>
              </a:solidFill>
              <a:cs typeface="B Jadid" pitchFamily="2" charset="-78"/>
            </a:endParaRPr>
          </a:p>
          <a:p>
            <a:pPr algn="r"/>
            <a:endParaRPr lang="fa-IR" sz="2000" dirty="0">
              <a:cs typeface="B Jadid" pitchFamily="2" charset="-78"/>
            </a:endParaRPr>
          </a:p>
          <a:p>
            <a:pPr algn="r"/>
            <a:r>
              <a:rPr lang="ar-SA" sz="2000" dirty="0" smtClean="0">
                <a:cs typeface="B Jadid" pitchFamily="2" charset="-78"/>
              </a:rPr>
              <a:t>و </a:t>
            </a:r>
            <a:r>
              <a:rPr lang="ar-SA" sz="2000" dirty="0">
                <a:cs typeface="B Jadid" pitchFamily="2" charset="-78"/>
              </a:rPr>
              <a:t>نهی از منکر خود، دیگران را نیز به سَمت ایمان واقعه ای هدایت و راهنمایی کند.</a:t>
            </a:r>
            <a:endParaRPr lang="en-US" sz="2000" dirty="0">
              <a:cs typeface="B Jadid" pitchFamily="2" charset="-78"/>
            </a:endParaRPr>
          </a:p>
        </p:txBody>
      </p:sp>
      <p:sp>
        <p:nvSpPr>
          <p:cNvPr id="6" name="Rectangle 5"/>
          <p:cNvSpPr/>
          <p:nvPr/>
        </p:nvSpPr>
        <p:spPr>
          <a:xfrm>
            <a:off x="3472981" y="4653136"/>
            <a:ext cx="2601994" cy="400110"/>
          </a:xfrm>
          <a:prstGeom prst="rect">
            <a:avLst/>
          </a:prstGeom>
        </p:spPr>
        <p:txBody>
          <a:bodyPr wrap="none">
            <a:spAutoFit/>
          </a:bodyPr>
          <a:lstStyle/>
          <a:p>
            <a:pPr rtl="1"/>
            <a:r>
              <a:rPr lang="ar-SA" sz="2000" dirty="0">
                <a:solidFill>
                  <a:schemeClr val="bg1">
                    <a:lumMod val="95000"/>
                    <a:lumOff val="5000"/>
                  </a:schemeClr>
                </a:solidFill>
                <a:cs typeface="2  Titr" pitchFamily="2" charset="-78"/>
              </a:rPr>
              <a:t>«ایمان واقعی داشته باشید»</a:t>
            </a:r>
            <a:endParaRPr lang="en-US" sz="2000" dirty="0">
              <a:solidFill>
                <a:schemeClr val="bg1">
                  <a:lumMod val="95000"/>
                  <a:lumOff val="5000"/>
                </a:schemeClr>
              </a:solidFill>
              <a:cs typeface="2  Titr" pitchFamily="2" charset="-78"/>
            </a:endParaRPr>
          </a:p>
        </p:txBody>
      </p:sp>
    </p:spTree>
    <p:custDataLst>
      <p:tags r:id="rId1"/>
    </p:custDataLst>
    <p:extLst>
      <p:ext uri="{BB962C8B-B14F-4D97-AF65-F5344CB8AC3E}">
        <p14:creationId xmlns:p14="http://schemas.microsoft.com/office/powerpoint/2010/main" val="4275990714"/>
      </p:ext>
    </p:extLst>
  </p:cSld>
  <p:clrMapOvr>
    <a:masterClrMapping/>
  </p:clrMapOvr>
  <mc:AlternateContent xmlns:mc="http://schemas.openxmlformats.org/markup-compatibility/2006" xmlns:p14="http://schemas.microsoft.com/office/powerpoint/2010/main">
    <mc:Choice Requires="p14">
      <p:transition spd="slow" p14:dur="2000" advTm="45877"/>
    </mc:Choice>
    <mc:Fallback xmlns="">
      <p:transition spd="slow" advTm="458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1760" y="496144"/>
            <a:ext cx="3760612" cy="707886"/>
          </a:xfrm>
          <a:prstGeom prst="rect">
            <a:avLst/>
          </a:prstGeom>
        </p:spPr>
        <p:txBody>
          <a:bodyPr wrap="square">
            <a:spAutoFit/>
          </a:bodyPr>
          <a:lstStyle/>
          <a:p>
            <a:pPr algn="ctr"/>
            <a:r>
              <a:rPr lang="fa-IR" sz="4000" b="1" dirty="0" smtClean="0">
                <a:solidFill>
                  <a:schemeClr val="bg1">
                    <a:lumMod val="95000"/>
                    <a:lumOff val="5000"/>
                  </a:schemeClr>
                </a:solidFill>
                <a:cs typeface="2  Titr" pitchFamily="2" charset="-78"/>
              </a:rPr>
              <a:t>سیر فکری و تربیتی </a:t>
            </a:r>
            <a:endParaRPr lang="en-US" sz="4000" b="1" dirty="0">
              <a:solidFill>
                <a:schemeClr val="bg1">
                  <a:lumMod val="95000"/>
                  <a:lumOff val="5000"/>
                </a:schemeClr>
              </a:solidFill>
              <a:cs typeface="2  Titr" pitchFamily="2" charset="-78"/>
            </a:endParaRPr>
          </a:p>
        </p:txBody>
      </p:sp>
      <p:sp>
        <p:nvSpPr>
          <p:cNvPr id="6" name="Rectangle 5"/>
          <p:cNvSpPr/>
          <p:nvPr/>
        </p:nvSpPr>
        <p:spPr>
          <a:xfrm>
            <a:off x="395536" y="1628800"/>
            <a:ext cx="8532440" cy="461665"/>
          </a:xfrm>
          <a:prstGeom prst="rect">
            <a:avLst/>
          </a:prstGeom>
        </p:spPr>
        <p:txBody>
          <a:bodyPr wrap="square">
            <a:spAutoFit/>
          </a:bodyPr>
          <a:lstStyle/>
          <a:p>
            <a:r>
              <a:rPr lang="fa-IR" sz="2400" b="1" dirty="0" err="1">
                <a:solidFill>
                  <a:srgbClr val="002060"/>
                </a:solidFill>
                <a:cs typeface="2  Baran" pitchFamily="2" charset="-78"/>
              </a:rPr>
              <a:t>وَ</a:t>
            </a:r>
            <a:r>
              <a:rPr lang="fa-IR" sz="2400" b="1" dirty="0">
                <a:solidFill>
                  <a:srgbClr val="002060"/>
                </a:solidFill>
                <a:cs typeface="2  Baran" pitchFamily="2" charset="-78"/>
              </a:rPr>
              <a:t> </a:t>
            </a:r>
            <a:r>
              <a:rPr lang="fa-IR" sz="2400" b="1" dirty="0" err="1">
                <a:solidFill>
                  <a:srgbClr val="002060"/>
                </a:solidFill>
                <a:cs typeface="2  Baran" pitchFamily="2" charset="-78"/>
              </a:rPr>
              <a:t>لْتَكُن</a:t>
            </a:r>
            <a:r>
              <a:rPr lang="fa-IR" sz="2400" b="1" dirty="0">
                <a:solidFill>
                  <a:srgbClr val="002060"/>
                </a:solidFill>
                <a:cs typeface="2  Baran" pitchFamily="2" charset="-78"/>
              </a:rPr>
              <a:t> </a:t>
            </a:r>
            <a:r>
              <a:rPr lang="fa-IR" sz="2400" b="1" dirty="0" err="1">
                <a:solidFill>
                  <a:srgbClr val="002060"/>
                </a:solidFill>
                <a:cs typeface="2  Baran" pitchFamily="2" charset="-78"/>
              </a:rPr>
              <a:t>مِّنكُمْ</a:t>
            </a:r>
            <a:r>
              <a:rPr lang="fa-IR" sz="2400" b="1" dirty="0">
                <a:solidFill>
                  <a:srgbClr val="002060"/>
                </a:solidFill>
                <a:cs typeface="2  Baran" pitchFamily="2" charset="-78"/>
              </a:rPr>
              <a:t> </a:t>
            </a:r>
            <a:r>
              <a:rPr lang="fa-IR" sz="2400" b="1" dirty="0" err="1">
                <a:solidFill>
                  <a:srgbClr val="002060"/>
                </a:solidFill>
                <a:cs typeface="2  Baran" pitchFamily="2" charset="-78"/>
              </a:rPr>
              <a:t>أُمَّةٌ</a:t>
            </a:r>
            <a:r>
              <a:rPr lang="fa-IR" sz="2400" b="1" dirty="0">
                <a:solidFill>
                  <a:srgbClr val="002060"/>
                </a:solidFill>
                <a:cs typeface="2  Baran" pitchFamily="2" charset="-78"/>
              </a:rPr>
              <a:t> </a:t>
            </a:r>
            <a:r>
              <a:rPr lang="fa-IR" sz="2400" b="1" dirty="0" err="1">
                <a:solidFill>
                  <a:srgbClr val="002060"/>
                </a:solidFill>
                <a:cs typeface="2  Baran" pitchFamily="2" charset="-78"/>
              </a:rPr>
              <a:t>یَدْعُونَ</a:t>
            </a:r>
            <a:r>
              <a:rPr lang="fa-IR" sz="2400" b="1" dirty="0">
                <a:solidFill>
                  <a:srgbClr val="002060"/>
                </a:solidFill>
                <a:cs typeface="2  Baran" pitchFamily="2" charset="-78"/>
              </a:rPr>
              <a:t> </a:t>
            </a:r>
            <a:r>
              <a:rPr lang="fa-IR" sz="2400" b="1" dirty="0" err="1">
                <a:solidFill>
                  <a:srgbClr val="002060"/>
                </a:solidFill>
                <a:cs typeface="2  Baran" pitchFamily="2" charset="-78"/>
              </a:rPr>
              <a:t>إِلیَ</a:t>
            </a:r>
            <a:r>
              <a:rPr lang="fa-IR" sz="2400" b="1" dirty="0">
                <a:solidFill>
                  <a:srgbClr val="002060"/>
                </a:solidFill>
                <a:cs typeface="2  Baran" pitchFamily="2" charset="-78"/>
              </a:rPr>
              <a:t> </a:t>
            </a:r>
            <a:r>
              <a:rPr lang="fa-IR" sz="2400" b="1" dirty="0" err="1">
                <a:solidFill>
                  <a:srgbClr val="002060"/>
                </a:solidFill>
                <a:cs typeface="2  Baran" pitchFamily="2" charset="-78"/>
              </a:rPr>
              <a:t>الخَْیرِْ</a:t>
            </a:r>
            <a:r>
              <a:rPr lang="fa-IR" sz="2400" b="1" dirty="0">
                <a:solidFill>
                  <a:srgbClr val="002060"/>
                </a:solidFill>
                <a:cs typeface="2  Baran" pitchFamily="2" charset="-78"/>
              </a:rPr>
              <a:t> </a:t>
            </a:r>
            <a:r>
              <a:rPr lang="fa-IR" sz="2400" b="1" dirty="0" err="1">
                <a:solidFill>
                  <a:srgbClr val="002060"/>
                </a:solidFill>
                <a:cs typeface="2  Baran" pitchFamily="2" charset="-78"/>
              </a:rPr>
              <a:t>وَ</a:t>
            </a:r>
            <a:r>
              <a:rPr lang="fa-IR" sz="2400" b="1" dirty="0">
                <a:solidFill>
                  <a:srgbClr val="002060"/>
                </a:solidFill>
                <a:cs typeface="2  Baran" pitchFamily="2" charset="-78"/>
              </a:rPr>
              <a:t> </a:t>
            </a:r>
            <a:r>
              <a:rPr lang="fa-IR" sz="2400" b="1" dirty="0" err="1">
                <a:solidFill>
                  <a:srgbClr val="002060"/>
                </a:solidFill>
                <a:cs typeface="2  Baran" pitchFamily="2" charset="-78"/>
              </a:rPr>
              <a:t>یَأْمُرُونَ</a:t>
            </a:r>
            <a:r>
              <a:rPr lang="fa-IR" sz="2400" b="1" dirty="0">
                <a:solidFill>
                  <a:srgbClr val="002060"/>
                </a:solidFill>
                <a:cs typeface="2  Baran" pitchFamily="2" charset="-78"/>
              </a:rPr>
              <a:t> </a:t>
            </a:r>
            <a:r>
              <a:rPr lang="fa-IR" sz="2400" b="1" dirty="0" err="1">
                <a:solidFill>
                  <a:srgbClr val="002060"/>
                </a:solidFill>
                <a:cs typeface="2  Baran" pitchFamily="2" charset="-78"/>
              </a:rPr>
              <a:t>بِالمَْعْرُوفِ</a:t>
            </a:r>
            <a:r>
              <a:rPr lang="fa-IR" sz="2400" b="1" dirty="0">
                <a:solidFill>
                  <a:srgbClr val="002060"/>
                </a:solidFill>
                <a:cs typeface="2  Baran" pitchFamily="2" charset="-78"/>
              </a:rPr>
              <a:t> </a:t>
            </a:r>
            <a:r>
              <a:rPr lang="fa-IR" sz="2400" b="1" dirty="0" err="1">
                <a:solidFill>
                  <a:srgbClr val="002060"/>
                </a:solidFill>
                <a:cs typeface="2  Baran" pitchFamily="2" charset="-78"/>
              </a:rPr>
              <a:t>وَ</a:t>
            </a:r>
            <a:r>
              <a:rPr lang="fa-IR" sz="2400" b="1" dirty="0">
                <a:solidFill>
                  <a:srgbClr val="002060"/>
                </a:solidFill>
                <a:cs typeface="2  Baran" pitchFamily="2" charset="-78"/>
              </a:rPr>
              <a:t> </a:t>
            </a:r>
            <a:r>
              <a:rPr lang="fa-IR" sz="2400" b="1" dirty="0" err="1">
                <a:solidFill>
                  <a:srgbClr val="002060"/>
                </a:solidFill>
                <a:cs typeface="2  Baran" pitchFamily="2" charset="-78"/>
              </a:rPr>
              <a:t>یَنْهَوْنَ</a:t>
            </a:r>
            <a:r>
              <a:rPr lang="fa-IR" sz="2400" b="1" dirty="0">
                <a:solidFill>
                  <a:srgbClr val="002060"/>
                </a:solidFill>
                <a:cs typeface="2  Baran" pitchFamily="2" charset="-78"/>
              </a:rPr>
              <a:t> </a:t>
            </a:r>
            <a:r>
              <a:rPr lang="fa-IR" sz="2400" b="1" dirty="0" err="1">
                <a:solidFill>
                  <a:srgbClr val="002060"/>
                </a:solidFill>
                <a:cs typeface="2  Baran" pitchFamily="2" charset="-78"/>
              </a:rPr>
              <a:t>عَنِ</a:t>
            </a:r>
            <a:r>
              <a:rPr lang="fa-IR" sz="2400" b="1" dirty="0">
                <a:solidFill>
                  <a:srgbClr val="002060"/>
                </a:solidFill>
                <a:cs typeface="2  Baran" pitchFamily="2" charset="-78"/>
              </a:rPr>
              <a:t> </a:t>
            </a:r>
            <a:r>
              <a:rPr lang="fa-IR" sz="2400" b="1" dirty="0" err="1">
                <a:solidFill>
                  <a:srgbClr val="002060"/>
                </a:solidFill>
                <a:cs typeface="2  Baran" pitchFamily="2" charset="-78"/>
              </a:rPr>
              <a:t>الْمُنكَرِ</a:t>
            </a:r>
            <a:r>
              <a:rPr lang="fa-IR" sz="2400" b="1" dirty="0">
                <a:solidFill>
                  <a:srgbClr val="002060"/>
                </a:solidFill>
                <a:cs typeface="2  Baran" pitchFamily="2" charset="-78"/>
              </a:rPr>
              <a:t> </a:t>
            </a:r>
            <a:r>
              <a:rPr lang="fa-IR" sz="2400" b="1" dirty="0" err="1">
                <a:solidFill>
                  <a:srgbClr val="002060"/>
                </a:solidFill>
                <a:cs typeface="2  Baran" pitchFamily="2" charset="-78"/>
              </a:rPr>
              <a:t>وَ</a:t>
            </a:r>
            <a:r>
              <a:rPr lang="fa-IR" sz="2400" b="1" dirty="0">
                <a:solidFill>
                  <a:srgbClr val="002060"/>
                </a:solidFill>
                <a:cs typeface="2  Baran" pitchFamily="2" charset="-78"/>
              </a:rPr>
              <a:t> </a:t>
            </a:r>
            <a:r>
              <a:rPr lang="fa-IR" sz="2400" b="1" dirty="0" err="1">
                <a:solidFill>
                  <a:srgbClr val="002060"/>
                </a:solidFill>
                <a:cs typeface="2  Baran" pitchFamily="2" charset="-78"/>
              </a:rPr>
              <a:t>أُوْلَئكَ</a:t>
            </a:r>
            <a:r>
              <a:rPr lang="fa-IR" sz="2400" b="1" dirty="0">
                <a:solidFill>
                  <a:srgbClr val="002060"/>
                </a:solidFill>
                <a:cs typeface="2  Baran" pitchFamily="2" charset="-78"/>
              </a:rPr>
              <a:t> </a:t>
            </a:r>
            <a:r>
              <a:rPr lang="fa-IR" sz="2400" b="1" dirty="0" err="1">
                <a:solidFill>
                  <a:srgbClr val="002060"/>
                </a:solidFill>
                <a:cs typeface="2  Baran" pitchFamily="2" charset="-78"/>
              </a:rPr>
              <a:t>هُمُ</a:t>
            </a:r>
            <a:r>
              <a:rPr lang="fa-IR" sz="2400" b="1" dirty="0">
                <a:solidFill>
                  <a:srgbClr val="002060"/>
                </a:solidFill>
                <a:cs typeface="2  Baran" pitchFamily="2" charset="-78"/>
              </a:rPr>
              <a:t> </a:t>
            </a:r>
            <a:r>
              <a:rPr lang="fa-IR" sz="2400" b="1" dirty="0" err="1">
                <a:solidFill>
                  <a:srgbClr val="002060"/>
                </a:solidFill>
                <a:cs typeface="2  Baran" pitchFamily="2" charset="-78"/>
              </a:rPr>
              <a:t>الْمُفْلِحُونَ</a:t>
            </a:r>
            <a:endParaRPr lang="en-US" sz="2400" b="1" dirty="0">
              <a:solidFill>
                <a:srgbClr val="002060"/>
              </a:solidFill>
              <a:cs typeface="2  Baran" pitchFamily="2" charset="-78"/>
            </a:endParaRPr>
          </a:p>
        </p:txBody>
      </p:sp>
      <p:sp>
        <p:nvSpPr>
          <p:cNvPr id="7" name="Rectangle 6"/>
          <p:cNvSpPr/>
          <p:nvPr/>
        </p:nvSpPr>
        <p:spPr>
          <a:xfrm>
            <a:off x="539552" y="2267580"/>
            <a:ext cx="8442684" cy="369332"/>
          </a:xfrm>
          <a:prstGeom prst="rect">
            <a:avLst/>
          </a:prstGeom>
        </p:spPr>
        <p:txBody>
          <a:bodyPr wrap="square">
            <a:spAutoFit/>
          </a:bodyPr>
          <a:lstStyle/>
          <a:p>
            <a:pPr algn="ctr"/>
            <a:r>
              <a:rPr lang="fa-IR" dirty="0">
                <a:cs typeface="2  Titr" pitchFamily="2" charset="-78"/>
              </a:rPr>
              <a:t>باید از میان شما، جمعی دعوت به </a:t>
            </a:r>
            <a:r>
              <a:rPr lang="fa-IR" dirty="0" err="1">
                <a:cs typeface="2  Titr" pitchFamily="2" charset="-78"/>
              </a:rPr>
              <a:t>نیكی</a:t>
            </a:r>
            <a:r>
              <a:rPr lang="fa-IR" dirty="0">
                <a:cs typeface="2  Titr" pitchFamily="2" charset="-78"/>
              </a:rPr>
              <a:t> و امر به معروف و نهی از </a:t>
            </a:r>
            <a:r>
              <a:rPr lang="fa-IR" dirty="0" err="1">
                <a:cs typeface="2  Titr" pitchFamily="2" charset="-78"/>
              </a:rPr>
              <a:t>منكر</a:t>
            </a:r>
            <a:r>
              <a:rPr lang="fa-IR" dirty="0">
                <a:cs typeface="2  Titr" pitchFamily="2" charset="-78"/>
              </a:rPr>
              <a:t> </a:t>
            </a:r>
            <a:r>
              <a:rPr lang="fa-IR" dirty="0" err="1">
                <a:cs typeface="2  Titr" pitchFamily="2" charset="-78"/>
              </a:rPr>
              <a:t>كنند</a:t>
            </a:r>
            <a:r>
              <a:rPr lang="fa-IR" dirty="0">
                <a:cs typeface="2  Titr" pitchFamily="2" charset="-78"/>
              </a:rPr>
              <a:t>! و آنها همان </a:t>
            </a:r>
            <a:r>
              <a:rPr lang="fa-IR" dirty="0" err="1" smtClean="0">
                <a:cs typeface="2  Titr" pitchFamily="2" charset="-78"/>
              </a:rPr>
              <a:t>رستگارانند</a:t>
            </a:r>
            <a:r>
              <a:rPr lang="fa-IR" dirty="0" smtClean="0">
                <a:cs typeface="2  Titr" pitchFamily="2" charset="-78"/>
              </a:rPr>
              <a:t>.</a:t>
            </a:r>
            <a:endParaRPr lang="en-US" dirty="0">
              <a:cs typeface="2  Titr" pitchFamily="2" charset="-78"/>
            </a:endParaRPr>
          </a:p>
        </p:txBody>
      </p:sp>
      <p:sp>
        <p:nvSpPr>
          <p:cNvPr id="8" name="Rectangle 7"/>
          <p:cNvSpPr/>
          <p:nvPr/>
        </p:nvSpPr>
        <p:spPr>
          <a:xfrm>
            <a:off x="0" y="2113691"/>
            <a:ext cx="1188147" cy="307777"/>
          </a:xfrm>
          <a:prstGeom prst="rect">
            <a:avLst/>
          </a:prstGeom>
          <a:noFill/>
        </p:spPr>
        <p:txBody>
          <a:bodyPr wrap="none" lIns="91440" tIns="45720" rIns="91440" bIns="45720">
            <a:spAutoFit/>
          </a:bodyPr>
          <a:lstStyle/>
          <a:p>
            <a:pPr algn="ctr"/>
            <a:r>
              <a:rPr lang="fa-IR" sz="1400" b="1" cap="all" spc="0" dirty="0" smtClean="0">
                <a:ln w="9000" cmpd="sng">
                  <a:solidFill>
                    <a:schemeClr val="accent4">
                      <a:shade val="50000"/>
                      <a:satMod val="120000"/>
                    </a:schemeClr>
                  </a:solidFill>
                  <a:prstDash val="solid"/>
                </a:ln>
                <a:solidFill>
                  <a:schemeClr val="bg1">
                    <a:lumMod val="95000"/>
                    <a:lumOff val="5000"/>
                  </a:schemeClr>
                </a:solidFill>
                <a:effectLst>
                  <a:reflection blurRad="12700" stA="28000" endPos="45000" dist="1000" dir="5400000" sy="-100000" algn="bl" rotWithShape="0"/>
                </a:effectLst>
                <a:cs typeface="2  Davat" pitchFamily="2" charset="-78"/>
              </a:rPr>
              <a:t>آل عمران  /آیه 104</a:t>
            </a:r>
            <a:endParaRPr lang="en-US" sz="1400" b="1" cap="all" spc="0" dirty="0">
              <a:ln w="9000" cmpd="sng">
                <a:solidFill>
                  <a:schemeClr val="accent4">
                    <a:shade val="50000"/>
                    <a:satMod val="120000"/>
                  </a:schemeClr>
                </a:solidFill>
                <a:prstDash val="solid"/>
              </a:ln>
              <a:solidFill>
                <a:schemeClr val="bg1">
                  <a:lumMod val="95000"/>
                  <a:lumOff val="5000"/>
                </a:schemeClr>
              </a:solidFill>
              <a:effectLst>
                <a:reflection blurRad="12700" stA="28000" endPos="45000" dist="1000" dir="5400000" sy="-100000" algn="bl" rotWithShape="0"/>
              </a:effectLst>
              <a:cs typeface="2  Davat" pitchFamily="2" charset="-78"/>
            </a:endParaRPr>
          </a:p>
        </p:txBody>
      </p:sp>
      <p:sp>
        <p:nvSpPr>
          <p:cNvPr id="10" name="Rectangle 9"/>
          <p:cNvSpPr/>
          <p:nvPr/>
        </p:nvSpPr>
        <p:spPr>
          <a:xfrm>
            <a:off x="5292080" y="3369766"/>
            <a:ext cx="4572000" cy="923330"/>
          </a:xfrm>
          <a:prstGeom prst="rect">
            <a:avLst/>
          </a:prstGeom>
        </p:spPr>
        <p:txBody>
          <a:bodyPr>
            <a:spAutoFit/>
          </a:bodyPr>
          <a:lstStyle/>
          <a:p>
            <a:r>
              <a:rPr lang="fa-IR" dirty="0">
                <a:solidFill>
                  <a:srgbClr val="FFC000"/>
                </a:solidFill>
                <a:cs typeface="B Jadid" pitchFamily="2" charset="-78"/>
              </a:rPr>
              <a:t>حدیث </a:t>
            </a:r>
            <a:r>
              <a:rPr lang="fa-IR" dirty="0" smtClean="0">
                <a:solidFill>
                  <a:srgbClr val="FFC000"/>
                </a:solidFill>
                <a:cs typeface="B Jadid" pitchFamily="2" charset="-78"/>
              </a:rPr>
              <a:t>:</a:t>
            </a:r>
            <a:r>
              <a:rPr lang="fa-IR" dirty="0">
                <a:solidFill>
                  <a:srgbClr val="FFC000"/>
                </a:solidFill>
                <a:cs typeface="B Jadid" pitchFamily="2" charset="-78"/>
              </a:rPr>
              <a:t> رسول </a:t>
            </a:r>
            <a:r>
              <a:rPr lang="fa-IR" dirty="0" smtClean="0">
                <a:solidFill>
                  <a:srgbClr val="FFC000"/>
                </a:solidFill>
                <a:cs typeface="B Jadid" pitchFamily="2" charset="-78"/>
              </a:rPr>
              <a:t>ا</a:t>
            </a:r>
            <a:r>
              <a:rPr lang="fa-IR" dirty="0" smtClean="0">
                <a:solidFill>
                  <a:srgbClr val="FFC000"/>
                </a:solidFill>
                <a:cs typeface="B Jadid" pitchFamily="2" charset="-78"/>
              </a:rPr>
              <a:t>کرم</a:t>
            </a:r>
            <a:r>
              <a:rPr lang="fa-IR" dirty="0" smtClean="0">
                <a:solidFill>
                  <a:srgbClr val="FFC000"/>
                </a:solidFill>
                <a:cs typeface="B Jadid" pitchFamily="2" charset="-78"/>
              </a:rPr>
              <a:t> </a:t>
            </a:r>
            <a:r>
              <a:rPr lang="fa-IR" dirty="0" err="1">
                <a:solidFill>
                  <a:srgbClr val="FFC000"/>
                </a:solidFill>
                <a:cs typeface="B Jadid" pitchFamily="2" charset="-78"/>
              </a:rPr>
              <a:t>صلى</a:t>
            </a:r>
            <a:r>
              <a:rPr lang="fa-IR" dirty="0">
                <a:solidFill>
                  <a:srgbClr val="FFC000"/>
                </a:solidFill>
                <a:cs typeface="B Jadid" pitchFamily="2" charset="-78"/>
              </a:rPr>
              <a:t> ‏الله ‏</a:t>
            </a:r>
            <a:r>
              <a:rPr lang="fa-IR" dirty="0" err="1">
                <a:solidFill>
                  <a:srgbClr val="FFC000"/>
                </a:solidFill>
                <a:cs typeface="B Jadid" pitchFamily="2" charset="-78"/>
              </a:rPr>
              <a:t>عليه</a:t>
            </a:r>
            <a:r>
              <a:rPr lang="fa-IR" dirty="0">
                <a:solidFill>
                  <a:srgbClr val="FFC000"/>
                </a:solidFill>
                <a:cs typeface="B Jadid" pitchFamily="2" charset="-78"/>
              </a:rPr>
              <a:t> ‏و ‏</a:t>
            </a:r>
            <a:r>
              <a:rPr lang="fa-IR" dirty="0" err="1">
                <a:solidFill>
                  <a:srgbClr val="FFC000"/>
                </a:solidFill>
                <a:cs typeface="B Jadid" pitchFamily="2" charset="-78"/>
              </a:rPr>
              <a:t>آله</a:t>
            </a:r>
            <a:r>
              <a:rPr lang="fa-IR" dirty="0">
                <a:solidFill>
                  <a:srgbClr val="FFC000"/>
                </a:solidFill>
                <a:cs typeface="B Jadid" pitchFamily="2" charset="-78"/>
              </a:rPr>
              <a:t> :</a:t>
            </a:r>
          </a:p>
          <a:p>
            <a:r>
              <a:rPr lang="fa-IR" dirty="0" smtClean="0"/>
              <a:t/>
            </a:r>
            <a:br>
              <a:rPr lang="fa-IR" dirty="0" smtClean="0"/>
            </a:br>
            <a:endParaRPr lang="en-US" dirty="0"/>
          </a:p>
        </p:txBody>
      </p:sp>
      <p:sp>
        <p:nvSpPr>
          <p:cNvPr id="11" name="Rectangle 10"/>
          <p:cNvSpPr/>
          <p:nvPr/>
        </p:nvSpPr>
        <p:spPr>
          <a:xfrm>
            <a:off x="179512" y="4077072"/>
            <a:ext cx="9073008" cy="646331"/>
          </a:xfrm>
          <a:prstGeom prst="rect">
            <a:avLst/>
          </a:prstGeom>
        </p:spPr>
        <p:txBody>
          <a:bodyPr wrap="square">
            <a:spAutoFit/>
          </a:bodyPr>
          <a:lstStyle/>
          <a:p>
            <a:r>
              <a:rPr lang="fa-IR" dirty="0" err="1">
                <a:solidFill>
                  <a:srgbClr val="002060"/>
                </a:solidFill>
                <a:cs typeface="2  Titr" pitchFamily="2" charset="-78"/>
              </a:rPr>
              <a:t>وَ</a:t>
            </a:r>
            <a:r>
              <a:rPr lang="fa-IR" dirty="0">
                <a:solidFill>
                  <a:srgbClr val="002060"/>
                </a:solidFill>
                <a:cs typeface="2  Titr" pitchFamily="2" charset="-78"/>
              </a:rPr>
              <a:t> </a:t>
            </a:r>
            <a:r>
              <a:rPr lang="fa-IR" dirty="0" err="1">
                <a:solidFill>
                  <a:srgbClr val="002060"/>
                </a:solidFill>
                <a:cs typeface="2  Titr" pitchFamily="2" charset="-78"/>
              </a:rPr>
              <a:t>الْجِهَادُ</a:t>
            </a:r>
            <a:r>
              <a:rPr lang="fa-IR" dirty="0">
                <a:solidFill>
                  <a:srgbClr val="002060"/>
                </a:solidFill>
                <a:cs typeface="2  Titr" pitchFamily="2" charset="-78"/>
              </a:rPr>
              <a:t> </a:t>
            </a:r>
            <a:r>
              <a:rPr lang="fa-IR" dirty="0" err="1">
                <a:solidFill>
                  <a:srgbClr val="002060"/>
                </a:solidFill>
                <a:cs typeface="2  Titr" pitchFamily="2" charset="-78"/>
              </a:rPr>
              <a:t>عَلى</a:t>
            </a:r>
            <a:r>
              <a:rPr lang="fa-IR" dirty="0">
                <a:solidFill>
                  <a:srgbClr val="002060"/>
                </a:solidFill>
                <a:cs typeface="2  Titr" pitchFamily="2" charset="-78"/>
              </a:rPr>
              <a:t>‏ </a:t>
            </a:r>
            <a:r>
              <a:rPr lang="fa-IR" dirty="0" err="1">
                <a:solidFill>
                  <a:srgbClr val="002060"/>
                </a:solidFill>
                <a:cs typeface="2  Titr" pitchFamily="2" charset="-78"/>
              </a:rPr>
              <a:t>أَرْبَعِ</a:t>
            </a:r>
            <a:r>
              <a:rPr lang="fa-IR" dirty="0">
                <a:solidFill>
                  <a:srgbClr val="002060"/>
                </a:solidFill>
                <a:cs typeface="2  Titr" pitchFamily="2" charset="-78"/>
              </a:rPr>
              <a:t> </a:t>
            </a:r>
            <a:r>
              <a:rPr lang="fa-IR" dirty="0" err="1">
                <a:solidFill>
                  <a:srgbClr val="002060"/>
                </a:solidFill>
                <a:cs typeface="2  Titr" pitchFamily="2" charset="-78"/>
              </a:rPr>
              <a:t>شُعَب</a:t>
            </a:r>
            <a:r>
              <a:rPr lang="fa-IR" dirty="0">
                <a:solidFill>
                  <a:srgbClr val="002060"/>
                </a:solidFill>
                <a:cs typeface="2  Titr" pitchFamily="2" charset="-78"/>
              </a:rPr>
              <a:t> ٍ : </a:t>
            </a:r>
            <a:r>
              <a:rPr lang="fa-IR" dirty="0" err="1">
                <a:solidFill>
                  <a:srgbClr val="002060"/>
                </a:solidFill>
                <a:cs typeface="2  Titr" pitchFamily="2" charset="-78"/>
              </a:rPr>
              <a:t>عَلَى</a:t>
            </a:r>
            <a:r>
              <a:rPr lang="fa-IR" dirty="0">
                <a:solidFill>
                  <a:srgbClr val="002060"/>
                </a:solidFill>
                <a:cs typeface="2  Titr" pitchFamily="2" charset="-78"/>
              </a:rPr>
              <a:t> </a:t>
            </a:r>
            <a:r>
              <a:rPr lang="fa-IR" dirty="0" err="1">
                <a:solidFill>
                  <a:srgbClr val="002060"/>
                </a:solidFill>
                <a:cs typeface="2  Titr" pitchFamily="2" charset="-78"/>
              </a:rPr>
              <a:t>الْأَمْرِ</a:t>
            </a:r>
            <a:r>
              <a:rPr lang="fa-IR" dirty="0">
                <a:solidFill>
                  <a:srgbClr val="002060"/>
                </a:solidFill>
                <a:cs typeface="2  Titr" pitchFamily="2" charset="-78"/>
              </a:rPr>
              <a:t> </a:t>
            </a:r>
            <a:r>
              <a:rPr lang="fa-IR" dirty="0" err="1">
                <a:solidFill>
                  <a:srgbClr val="002060"/>
                </a:solidFill>
                <a:cs typeface="2  Titr" pitchFamily="2" charset="-78"/>
              </a:rPr>
              <a:t>بِالْمَعْرُوفِ</a:t>
            </a:r>
            <a:r>
              <a:rPr lang="fa-IR" dirty="0">
                <a:solidFill>
                  <a:srgbClr val="002060"/>
                </a:solidFill>
                <a:cs typeface="2  Titr" pitchFamily="2" charset="-78"/>
              </a:rPr>
              <a:t> ، </a:t>
            </a:r>
            <a:r>
              <a:rPr lang="fa-IR" dirty="0" err="1">
                <a:solidFill>
                  <a:srgbClr val="002060"/>
                </a:solidFill>
                <a:cs typeface="2  Titr" pitchFamily="2" charset="-78"/>
              </a:rPr>
              <a:t>وَ</a:t>
            </a:r>
            <a:r>
              <a:rPr lang="fa-IR" dirty="0">
                <a:solidFill>
                  <a:srgbClr val="002060"/>
                </a:solidFill>
                <a:cs typeface="2  Titr" pitchFamily="2" charset="-78"/>
              </a:rPr>
              <a:t> </a:t>
            </a:r>
            <a:r>
              <a:rPr lang="fa-IR" dirty="0" err="1">
                <a:solidFill>
                  <a:srgbClr val="002060"/>
                </a:solidFill>
                <a:cs typeface="2  Titr" pitchFamily="2" charset="-78"/>
              </a:rPr>
              <a:t>النَّهْيِ</a:t>
            </a:r>
            <a:r>
              <a:rPr lang="fa-IR" dirty="0">
                <a:solidFill>
                  <a:srgbClr val="002060"/>
                </a:solidFill>
                <a:cs typeface="2  Titr" pitchFamily="2" charset="-78"/>
              </a:rPr>
              <a:t> </a:t>
            </a:r>
            <a:r>
              <a:rPr lang="fa-IR" dirty="0" err="1">
                <a:solidFill>
                  <a:srgbClr val="002060"/>
                </a:solidFill>
                <a:cs typeface="2  Titr" pitchFamily="2" charset="-78"/>
              </a:rPr>
              <a:t>عَنِ</a:t>
            </a:r>
            <a:r>
              <a:rPr lang="fa-IR" dirty="0">
                <a:solidFill>
                  <a:srgbClr val="002060"/>
                </a:solidFill>
                <a:cs typeface="2  Titr" pitchFamily="2" charset="-78"/>
              </a:rPr>
              <a:t> </a:t>
            </a:r>
            <a:r>
              <a:rPr lang="fa-IR" dirty="0" err="1">
                <a:solidFill>
                  <a:srgbClr val="002060"/>
                </a:solidFill>
                <a:cs typeface="2  Titr" pitchFamily="2" charset="-78"/>
              </a:rPr>
              <a:t>الْمُنْكَر</a:t>
            </a:r>
            <a:r>
              <a:rPr lang="fa-IR" dirty="0">
                <a:solidFill>
                  <a:srgbClr val="002060"/>
                </a:solidFill>
                <a:cs typeface="2  Titr" pitchFamily="2" charset="-78"/>
              </a:rPr>
              <a:t> ِ ، </a:t>
            </a:r>
            <a:r>
              <a:rPr lang="fa-IR" dirty="0" err="1">
                <a:solidFill>
                  <a:srgbClr val="002060"/>
                </a:solidFill>
                <a:cs typeface="2  Titr" pitchFamily="2" charset="-78"/>
              </a:rPr>
              <a:t>وَ</a:t>
            </a:r>
            <a:r>
              <a:rPr lang="fa-IR" dirty="0">
                <a:solidFill>
                  <a:srgbClr val="002060"/>
                </a:solidFill>
                <a:cs typeface="2  Titr" pitchFamily="2" charset="-78"/>
              </a:rPr>
              <a:t> </a:t>
            </a:r>
            <a:r>
              <a:rPr lang="fa-IR" dirty="0" err="1">
                <a:solidFill>
                  <a:srgbClr val="002060"/>
                </a:solidFill>
                <a:cs typeface="2  Titr" pitchFamily="2" charset="-78"/>
              </a:rPr>
              <a:t>الصِّدْقِ</a:t>
            </a:r>
            <a:r>
              <a:rPr lang="fa-IR" dirty="0">
                <a:solidFill>
                  <a:srgbClr val="002060"/>
                </a:solidFill>
                <a:cs typeface="2  Titr" pitchFamily="2" charset="-78"/>
              </a:rPr>
              <a:t> </a:t>
            </a:r>
            <a:r>
              <a:rPr lang="fa-IR" dirty="0" err="1">
                <a:solidFill>
                  <a:srgbClr val="002060"/>
                </a:solidFill>
                <a:cs typeface="2  Titr" pitchFamily="2" charset="-78"/>
              </a:rPr>
              <a:t>فِي</a:t>
            </a:r>
            <a:r>
              <a:rPr lang="fa-IR" dirty="0">
                <a:solidFill>
                  <a:srgbClr val="002060"/>
                </a:solidFill>
                <a:cs typeface="2  Titr" pitchFamily="2" charset="-78"/>
              </a:rPr>
              <a:t> </a:t>
            </a:r>
            <a:r>
              <a:rPr lang="fa-IR" dirty="0" err="1">
                <a:solidFill>
                  <a:srgbClr val="002060"/>
                </a:solidFill>
                <a:cs typeface="2  Titr" pitchFamily="2" charset="-78"/>
              </a:rPr>
              <a:t>الْمَوَاطِنِ</a:t>
            </a:r>
            <a:r>
              <a:rPr lang="fa-IR" dirty="0">
                <a:solidFill>
                  <a:srgbClr val="002060"/>
                </a:solidFill>
                <a:cs typeface="2  Titr" pitchFamily="2" charset="-78"/>
              </a:rPr>
              <a:t> ، </a:t>
            </a:r>
            <a:r>
              <a:rPr lang="fa-IR" dirty="0" err="1">
                <a:solidFill>
                  <a:srgbClr val="002060"/>
                </a:solidFill>
                <a:cs typeface="2  Titr" pitchFamily="2" charset="-78"/>
              </a:rPr>
              <a:t>وَ</a:t>
            </a:r>
            <a:r>
              <a:rPr lang="fa-IR" dirty="0">
                <a:solidFill>
                  <a:srgbClr val="002060"/>
                </a:solidFill>
                <a:cs typeface="2  Titr" pitchFamily="2" charset="-78"/>
              </a:rPr>
              <a:t> </a:t>
            </a:r>
            <a:r>
              <a:rPr lang="fa-IR" dirty="0" err="1">
                <a:solidFill>
                  <a:srgbClr val="002060"/>
                </a:solidFill>
                <a:cs typeface="2  Titr" pitchFamily="2" charset="-78"/>
              </a:rPr>
              <a:t>شَنَآنِ</a:t>
            </a:r>
            <a:r>
              <a:rPr lang="fa-IR" dirty="0">
                <a:solidFill>
                  <a:srgbClr val="002060"/>
                </a:solidFill>
                <a:cs typeface="2  Titr" pitchFamily="2" charset="-78"/>
              </a:rPr>
              <a:t> </a:t>
            </a:r>
            <a:r>
              <a:rPr lang="fa-IR" dirty="0" err="1">
                <a:solidFill>
                  <a:srgbClr val="002060"/>
                </a:solidFill>
                <a:cs typeface="2  Titr" pitchFamily="2" charset="-78"/>
              </a:rPr>
              <a:t>الْفَاسِقِين</a:t>
            </a:r>
            <a:r>
              <a:rPr lang="fa-IR" dirty="0">
                <a:solidFill>
                  <a:srgbClr val="002060"/>
                </a:solidFill>
                <a:cs typeface="2  Titr" pitchFamily="2" charset="-78"/>
              </a:rPr>
              <a:t>‏</a:t>
            </a:r>
            <a:r>
              <a:rPr lang="fa-IR" dirty="0" smtClean="0">
                <a:solidFill>
                  <a:srgbClr val="002060"/>
                </a:solidFill>
                <a:cs typeface="2  Titr" pitchFamily="2" charset="-78"/>
              </a:rPr>
              <a:t/>
            </a:r>
            <a:br>
              <a:rPr lang="fa-IR" dirty="0" smtClean="0">
                <a:solidFill>
                  <a:srgbClr val="002060"/>
                </a:solidFill>
                <a:cs typeface="2  Titr" pitchFamily="2" charset="-78"/>
              </a:rPr>
            </a:br>
            <a:endParaRPr lang="en-US" dirty="0">
              <a:solidFill>
                <a:srgbClr val="002060"/>
              </a:solidFill>
              <a:cs typeface="2  Titr" pitchFamily="2" charset="-78"/>
            </a:endParaRPr>
          </a:p>
        </p:txBody>
      </p:sp>
      <p:sp>
        <p:nvSpPr>
          <p:cNvPr id="12" name="Rectangle 11"/>
          <p:cNvSpPr/>
          <p:nvPr/>
        </p:nvSpPr>
        <p:spPr>
          <a:xfrm>
            <a:off x="161764" y="4509120"/>
            <a:ext cx="8982236" cy="2554545"/>
          </a:xfrm>
          <a:prstGeom prst="rect">
            <a:avLst/>
          </a:prstGeom>
        </p:spPr>
        <p:txBody>
          <a:bodyPr wrap="square">
            <a:spAutoFit/>
          </a:bodyPr>
          <a:lstStyle/>
          <a:p>
            <a:pPr algn="ctr"/>
            <a:r>
              <a:rPr lang="fa-IR" sz="3200" dirty="0">
                <a:cs typeface="2  Davat" pitchFamily="2" charset="-78"/>
              </a:rPr>
              <a:t>جهاد بر چهار قسم است</a:t>
            </a:r>
            <a:r>
              <a:rPr lang="fa-IR" sz="3200" dirty="0" smtClean="0">
                <a:cs typeface="2  Davat" pitchFamily="2" charset="-78"/>
              </a:rPr>
              <a:t>:  </a:t>
            </a:r>
          </a:p>
          <a:p>
            <a:pPr algn="ctr"/>
            <a:r>
              <a:rPr lang="fa-IR" sz="3200" dirty="0" smtClean="0">
                <a:solidFill>
                  <a:srgbClr val="FFC000"/>
                </a:solidFill>
                <a:cs typeface="2  Davat" pitchFamily="2" charset="-78"/>
              </a:rPr>
              <a:t>     </a:t>
            </a:r>
            <a:r>
              <a:rPr lang="fa-IR" sz="3200" dirty="0">
                <a:solidFill>
                  <a:srgbClr val="FFC000"/>
                </a:solidFill>
                <a:cs typeface="2  Davat" pitchFamily="2" charset="-78"/>
              </a:rPr>
              <a:t>1 ـ امر به </a:t>
            </a:r>
            <a:r>
              <a:rPr lang="fa-IR" sz="3200" dirty="0" smtClean="0">
                <a:solidFill>
                  <a:srgbClr val="FFC000"/>
                </a:solidFill>
                <a:cs typeface="2  Davat" pitchFamily="2" charset="-78"/>
              </a:rPr>
              <a:t>معروف                </a:t>
            </a:r>
            <a:r>
              <a:rPr lang="fa-IR" sz="3200" dirty="0" smtClean="0">
                <a:cs typeface="2  Davat" pitchFamily="2" charset="-78"/>
              </a:rPr>
              <a:t>2 ـ </a:t>
            </a:r>
            <a:r>
              <a:rPr lang="fa-IR" sz="3200" dirty="0" err="1">
                <a:cs typeface="2  Davat" pitchFamily="2" charset="-78"/>
              </a:rPr>
              <a:t>نهى</a:t>
            </a:r>
            <a:r>
              <a:rPr lang="fa-IR" sz="3200" dirty="0">
                <a:cs typeface="2  Davat" pitchFamily="2" charset="-78"/>
              </a:rPr>
              <a:t> از </a:t>
            </a:r>
            <a:r>
              <a:rPr lang="fa-IR" sz="3200" dirty="0" err="1" smtClean="0">
                <a:cs typeface="2  Davat" pitchFamily="2" charset="-78"/>
              </a:rPr>
              <a:t>منكر</a:t>
            </a:r>
            <a:endParaRPr lang="fa-IR" sz="3200" dirty="0" smtClean="0">
              <a:cs typeface="2  Davat" pitchFamily="2" charset="-78"/>
            </a:endParaRPr>
          </a:p>
          <a:p>
            <a:pPr algn="ctr"/>
            <a:r>
              <a:rPr lang="fa-IR" sz="3200" dirty="0" smtClean="0">
                <a:cs typeface="2  Davat" pitchFamily="2" charset="-78"/>
              </a:rPr>
              <a:t> 3 </a:t>
            </a:r>
            <a:r>
              <a:rPr lang="fa-IR" sz="3200" dirty="0">
                <a:cs typeface="2  Davat" pitchFamily="2" charset="-78"/>
              </a:rPr>
              <a:t>ـ </a:t>
            </a:r>
            <a:r>
              <a:rPr lang="fa-IR" sz="3200" dirty="0" err="1">
                <a:cs typeface="2  Davat" pitchFamily="2" charset="-78"/>
              </a:rPr>
              <a:t>راستى</a:t>
            </a:r>
            <a:r>
              <a:rPr lang="fa-IR" sz="3200" dirty="0">
                <a:cs typeface="2  Davat" pitchFamily="2" charset="-78"/>
              </a:rPr>
              <a:t> در هنگامه </a:t>
            </a:r>
            <a:r>
              <a:rPr lang="fa-IR" sz="3200" dirty="0" err="1" smtClean="0">
                <a:cs typeface="2  Davat" pitchFamily="2" charset="-78"/>
              </a:rPr>
              <a:t>شكيبائى</a:t>
            </a:r>
            <a:r>
              <a:rPr lang="fa-IR" sz="3200" dirty="0" smtClean="0">
                <a:cs typeface="2  Davat" pitchFamily="2" charset="-78"/>
              </a:rPr>
              <a:t>          </a:t>
            </a:r>
            <a:r>
              <a:rPr lang="fa-IR" sz="3200" dirty="0">
                <a:solidFill>
                  <a:srgbClr val="FFC000"/>
                </a:solidFill>
                <a:cs typeface="2  Davat" pitchFamily="2" charset="-78"/>
              </a:rPr>
              <a:t>4 ـ </a:t>
            </a:r>
            <a:r>
              <a:rPr lang="fa-IR" sz="3200" dirty="0" err="1">
                <a:solidFill>
                  <a:srgbClr val="FFC000"/>
                </a:solidFill>
                <a:cs typeface="2  Davat" pitchFamily="2" charset="-78"/>
              </a:rPr>
              <a:t>دورى</a:t>
            </a:r>
            <a:r>
              <a:rPr lang="fa-IR" sz="3200" dirty="0">
                <a:solidFill>
                  <a:srgbClr val="FFC000"/>
                </a:solidFill>
                <a:cs typeface="2  Davat" pitchFamily="2" charset="-78"/>
              </a:rPr>
              <a:t> از </a:t>
            </a:r>
            <a:r>
              <a:rPr lang="fa-IR" sz="3200" dirty="0" err="1">
                <a:solidFill>
                  <a:srgbClr val="FFC000"/>
                </a:solidFill>
                <a:cs typeface="2  Davat" pitchFamily="2" charset="-78"/>
              </a:rPr>
              <a:t>گناهكار</a:t>
            </a:r>
            <a:r>
              <a:rPr lang="fa-IR" sz="3200" dirty="0">
                <a:solidFill>
                  <a:srgbClr val="FFC000"/>
                </a:solidFill>
                <a:cs typeface="2  Davat" pitchFamily="2" charset="-78"/>
              </a:rPr>
              <a:t>.</a:t>
            </a:r>
          </a:p>
          <a:p>
            <a:pPr algn="ctr"/>
            <a:r>
              <a:rPr lang="fa-IR" sz="3200" dirty="0" smtClean="0"/>
              <a:t/>
            </a:r>
            <a:br>
              <a:rPr lang="fa-IR" sz="3200" dirty="0" smtClean="0"/>
            </a:br>
            <a:endParaRPr lang="en-US" sz="3200" dirty="0"/>
          </a:p>
        </p:txBody>
      </p:sp>
    </p:spTree>
    <p:custDataLst>
      <p:tags r:id="rId1"/>
    </p:custDataLst>
    <p:extLst>
      <p:ext uri="{BB962C8B-B14F-4D97-AF65-F5344CB8AC3E}">
        <p14:creationId xmlns:p14="http://schemas.microsoft.com/office/powerpoint/2010/main" val="3822183682"/>
      </p:ext>
    </p:extLst>
  </p:cSld>
  <p:clrMapOvr>
    <a:masterClrMapping/>
  </p:clrMapOvr>
  <mc:AlternateContent xmlns:mc="http://schemas.openxmlformats.org/markup-compatibility/2006" xmlns:p14="http://schemas.microsoft.com/office/powerpoint/2010/main">
    <mc:Choice Requires="p14">
      <p:transition spd="slow" p14:dur="2000" advTm="61340"/>
    </mc:Choice>
    <mc:Fallback xmlns="">
      <p:transition spd="slow" advTm="6134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arn(inVertical)">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1000"/>
                                        <p:tgtEl>
                                          <p:spTgt spid="12"/>
                                        </p:tgtEl>
                                      </p:cBhvr>
                                    </p:animEffect>
                                    <p:anim calcmode="lin" valueType="num">
                                      <p:cBhvr>
                                        <p:cTn id="41" dur="1000" fill="hold"/>
                                        <p:tgtEl>
                                          <p:spTgt spid="12"/>
                                        </p:tgtEl>
                                        <p:attrNameLst>
                                          <p:attrName>ppt_x</p:attrName>
                                        </p:attrNameLst>
                                      </p:cBhvr>
                                      <p:tavLst>
                                        <p:tav tm="0">
                                          <p:val>
                                            <p:strVal val="#ppt_x"/>
                                          </p:val>
                                        </p:tav>
                                        <p:tav tm="100000">
                                          <p:val>
                                            <p:strVal val="#ppt_x"/>
                                          </p:val>
                                        </p:tav>
                                      </p:tavLst>
                                    </p:anim>
                                    <p:anim calcmode="lin" valueType="num">
                                      <p:cBhvr>
                                        <p:cTn id="4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859"/>
            <a:ext cx="9180511" cy="6858000"/>
          </a:xfrm>
          <a:prstGeom prst="rect">
            <a:avLst/>
          </a:prstGeom>
        </p:spPr>
      </p:pic>
      <p:sp>
        <p:nvSpPr>
          <p:cNvPr id="6" name="Rectangle 5"/>
          <p:cNvSpPr/>
          <p:nvPr/>
        </p:nvSpPr>
        <p:spPr>
          <a:xfrm>
            <a:off x="3563888" y="197171"/>
            <a:ext cx="6408712" cy="1200329"/>
          </a:xfrm>
          <a:prstGeom prst="rect">
            <a:avLst/>
          </a:prstGeom>
        </p:spPr>
        <p:txBody>
          <a:bodyPr wrap="square">
            <a:spAutoFit/>
          </a:bodyPr>
          <a:lstStyle/>
          <a:p>
            <a:r>
              <a:rPr lang="fa-IR" dirty="0" smtClean="0"/>
              <a:t/>
            </a:r>
            <a:br>
              <a:rPr lang="fa-IR" dirty="0" smtClean="0"/>
            </a:br>
            <a:r>
              <a:rPr lang="fa-IR" dirty="0">
                <a:solidFill>
                  <a:schemeClr val="bg1">
                    <a:lumMod val="95000"/>
                    <a:lumOff val="5000"/>
                  </a:schemeClr>
                </a:solidFill>
                <a:cs typeface="2  Titr" pitchFamily="2" charset="-78"/>
                <a:hlinkClick r:id="rId4" tooltip="آیین (پیوندی وجود ندارد)"/>
              </a:rPr>
              <a:t>آیین</a:t>
            </a:r>
            <a:r>
              <a:rPr lang="fa-IR" dirty="0">
                <a:solidFill>
                  <a:schemeClr val="bg1">
                    <a:lumMod val="95000"/>
                    <a:lumOff val="5000"/>
                  </a:schemeClr>
                </a:solidFill>
                <a:cs typeface="2  Titr" pitchFamily="2" charset="-78"/>
              </a:rPr>
              <a:t> مقدس </a:t>
            </a:r>
            <a:r>
              <a:rPr lang="fa-IR" dirty="0">
                <a:solidFill>
                  <a:schemeClr val="bg1">
                    <a:lumMod val="95000"/>
                    <a:lumOff val="5000"/>
                  </a:schemeClr>
                </a:solidFill>
                <a:cs typeface="2  Titr" pitchFamily="2" charset="-78"/>
                <a:hlinkClick r:id="rId5" tooltip="اسلام"/>
              </a:rPr>
              <a:t>اسلام</a:t>
            </a:r>
            <a:r>
              <a:rPr lang="fa-IR" dirty="0">
                <a:solidFill>
                  <a:schemeClr val="bg1">
                    <a:lumMod val="95000"/>
                    <a:lumOff val="5000"/>
                  </a:schemeClr>
                </a:solidFill>
                <a:cs typeface="2  Titr" pitchFamily="2" charset="-78"/>
              </a:rPr>
              <a:t> در </a:t>
            </a:r>
            <a:r>
              <a:rPr lang="fa-IR" dirty="0" err="1">
                <a:solidFill>
                  <a:schemeClr val="bg1">
                    <a:lumMod val="95000"/>
                    <a:lumOff val="5000"/>
                  </a:schemeClr>
                </a:solidFill>
                <a:cs typeface="2  Titr" pitchFamily="2" charset="-78"/>
              </a:rPr>
              <a:t>كنار</a:t>
            </a:r>
            <a:r>
              <a:rPr lang="fa-IR" dirty="0">
                <a:solidFill>
                  <a:schemeClr val="bg1">
                    <a:lumMod val="95000"/>
                    <a:lumOff val="5000"/>
                  </a:schemeClr>
                </a:solidFill>
                <a:cs typeface="2  Titr" pitchFamily="2" charset="-78"/>
              </a:rPr>
              <a:t> دیگر </a:t>
            </a:r>
            <a:r>
              <a:rPr lang="fa-IR" dirty="0" err="1">
                <a:solidFill>
                  <a:schemeClr val="bg1">
                    <a:lumMod val="95000"/>
                    <a:lumOff val="5000"/>
                  </a:schemeClr>
                </a:solidFill>
                <a:cs typeface="2  Titr" pitchFamily="2" charset="-78"/>
              </a:rPr>
              <a:t>برنامه‌های</a:t>
            </a:r>
            <a:r>
              <a:rPr lang="fa-IR" dirty="0">
                <a:solidFill>
                  <a:schemeClr val="bg1">
                    <a:lumMod val="95000"/>
                    <a:lumOff val="5000"/>
                  </a:schemeClr>
                </a:solidFill>
                <a:cs typeface="2  Titr" pitchFamily="2" charset="-78"/>
              </a:rPr>
              <a:t> </a:t>
            </a:r>
            <a:r>
              <a:rPr lang="fa-IR" dirty="0">
                <a:solidFill>
                  <a:schemeClr val="bg1">
                    <a:lumMod val="95000"/>
                    <a:lumOff val="5000"/>
                  </a:schemeClr>
                </a:solidFill>
                <a:cs typeface="2  Titr" pitchFamily="2" charset="-78"/>
                <a:hlinkClick r:id="rId6" tooltip="فردی (پیوندی وجود ندارد)"/>
              </a:rPr>
              <a:t>فردی</a:t>
            </a:r>
            <a:r>
              <a:rPr lang="fa-IR" dirty="0">
                <a:solidFill>
                  <a:schemeClr val="bg1">
                    <a:lumMod val="95000"/>
                    <a:lumOff val="5000"/>
                  </a:schemeClr>
                </a:solidFill>
                <a:cs typeface="2  Titr" pitchFamily="2" charset="-78"/>
              </a:rPr>
              <a:t> و </a:t>
            </a:r>
            <a:r>
              <a:rPr lang="fa-IR" u="sng" dirty="0">
                <a:solidFill>
                  <a:schemeClr val="bg1">
                    <a:lumMod val="95000"/>
                    <a:lumOff val="5000"/>
                  </a:schemeClr>
                </a:solidFill>
                <a:cs typeface="2  Titr" pitchFamily="2" charset="-78"/>
                <a:hlinkClick r:id="rId7" tooltip="اجتماعی (پیوندی وجود ندارد)"/>
              </a:rPr>
              <a:t>اجتماعی</a:t>
            </a:r>
            <a:r>
              <a:rPr lang="fa-IR" dirty="0">
                <a:solidFill>
                  <a:schemeClr val="bg1">
                    <a:lumMod val="95000"/>
                    <a:lumOff val="5000"/>
                  </a:schemeClr>
                </a:solidFill>
                <a:cs typeface="2  Titr" pitchFamily="2" charset="-78"/>
              </a:rPr>
              <a:t> </a:t>
            </a:r>
            <a:r>
              <a:rPr lang="fa-IR" dirty="0" smtClean="0">
                <a:solidFill>
                  <a:schemeClr val="bg1">
                    <a:lumMod val="95000"/>
                    <a:lumOff val="5000"/>
                  </a:schemeClr>
                </a:solidFill>
                <a:cs typeface="2  Titr" pitchFamily="2" charset="-78"/>
              </a:rPr>
              <a:t>خود ،</a:t>
            </a:r>
          </a:p>
          <a:p>
            <a:r>
              <a:rPr lang="fa-IR" dirty="0" smtClean="0">
                <a:solidFill>
                  <a:schemeClr val="bg1">
                    <a:lumMod val="95000"/>
                    <a:lumOff val="5000"/>
                  </a:schemeClr>
                </a:solidFill>
                <a:cs typeface="2  Titr" pitchFamily="2" charset="-78"/>
              </a:rPr>
              <a:t> </a:t>
            </a:r>
          </a:p>
          <a:p>
            <a:pPr algn="r"/>
            <a:r>
              <a:rPr lang="fa-IR" dirty="0" smtClean="0">
                <a:solidFill>
                  <a:schemeClr val="bg1">
                    <a:lumMod val="95000"/>
                    <a:lumOff val="5000"/>
                  </a:schemeClr>
                </a:solidFill>
                <a:cs typeface="2  Titr" pitchFamily="2" charset="-78"/>
              </a:rPr>
              <a:t>                      </a:t>
            </a:r>
            <a:r>
              <a:rPr lang="fa-IR" dirty="0" err="1" smtClean="0">
                <a:solidFill>
                  <a:schemeClr val="bg1">
                    <a:lumMod val="95000"/>
                    <a:lumOff val="5000"/>
                  </a:schemeClr>
                </a:solidFill>
                <a:cs typeface="2  Titr" pitchFamily="2" charset="-78"/>
              </a:rPr>
              <a:t>ازپیروانش</a:t>
            </a:r>
            <a:r>
              <a:rPr lang="fa-IR" dirty="0" smtClean="0">
                <a:solidFill>
                  <a:schemeClr val="bg1">
                    <a:lumMod val="95000"/>
                    <a:lumOff val="5000"/>
                  </a:schemeClr>
                </a:solidFill>
                <a:cs typeface="2  Titr" pitchFamily="2" charset="-78"/>
              </a:rPr>
              <a:t> می </a:t>
            </a:r>
            <a:r>
              <a:rPr lang="fa-IR" dirty="0" err="1" smtClean="0">
                <a:solidFill>
                  <a:schemeClr val="bg1">
                    <a:lumMod val="95000"/>
                    <a:lumOff val="5000"/>
                  </a:schemeClr>
                </a:solidFill>
                <a:cs typeface="2  Titr" pitchFamily="2" charset="-78"/>
              </a:rPr>
              <a:t>خواهدکه</a:t>
            </a:r>
            <a:r>
              <a:rPr lang="fa-IR" dirty="0" smtClean="0">
                <a:solidFill>
                  <a:schemeClr val="bg1">
                    <a:lumMod val="95000"/>
                    <a:lumOff val="5000"/>
                  </a:schemeClr>
                </a:solidFill>
                <a:cs typeface="2  Titr" pitchFamily="2" charset="-78"/>
              </a:rPr>
              <a:t>  نسبت به  </a:t>
            </a:r>
            <a:endParaRPr lang="en-US" dirty="0">
              <a:solidFill>
                <a:schemeClr val="bg1">
                  <a:lumMod val="95000"/>
                  <a:lumOff val="5000"/>
                </a:schemeClr>
              </a:solidFill>
              <a:cs typeface="2  Titr" pitchFamily="2" charset="-78"/>
            </a:endParaRPr>
          </a:p>
        </p:txBody>
      </p:sp>
      <p:sp>
        <p:nvSpPr>
          <p:cNvPr id="7" name="Rectangle 6"/>
          <p:cNvSpPr/>
          <p:nvPr/>
        </p:nvSpPr>
        <p:spPr>
          <a:xfrm>
            <a:off x="3779912" y="1628800"/>
            <a:ext cx="5742384" cy="923330"/>
          </a:xfrm>
          <a:prstGeom prst="rect">
            <a:avLst/>
          </a:prstGeom>
        </p:spPr>
        <p:txBody>
          <a:bodyPr wrap="square">
            <a:spAutoFit/>
          </a:bodyPr>
          <a:lstStyle/>
          <a:p>
            <a:pPr algn="r"/>
            <a:r>
              <a:rPr lang="fa-IR" dirty="0" smtClean="0">
                <a:solidFill>
                  <a:schemeClr val="bg1">
                    <a:lumMod val="95000"/>
                    <a:lumOff val="5000"/>
                  </a:schemeClr>
                </a:solidFill>
                <a:cs typeface="2  Titr" pitchFamily="2" charset="-78"/>
              </a:rPr>
              <a:t>          آنچه که از </a:t>
            </a:r>
            <a:r>
              <a:rPr lang="fa-IR" dirty="0" err="1" smtClean="0">
                <a:solidFill>
                  <a:schemeClr val="bg1">
                    <a:lumMod val="95000"/>
                    <a:lumOff val="5000"/>
                  </a:schemeClr>
                </a:solidFill>
                <a:cs typeface="2  Titr" pitchFamily="2" charset="-78"/>
              </a:rPr>
              <a:t>پیروانش</a:t>
            </a:r>
            <a:r>
              <a:rPr lang="fa-IR" dirty="0" smtClean="0">
                <a:solidFill>
                  <a:schemeClr val="bg1">
                    <a:lumMod val="95000"/>
                    <a:lumOff val="5000"/>
                  </a:schemeClr>
                </a:solidFill>
                <a:cs typeface="2  Titr" pitchFamily="2" charset="-78"/>
              </a:rPr>
              <a:t> می بینند بی تفاوت نباشند.   </a:t>
            </a:r>
          </a:p>
          <a:p>
            <a:pPr algn="ctr"/>
            <a:r>
              <a:rPr lang="fa-IR" dirty="0" smtClean="0">
                <a:solidFill>
                  <a:schemeClr val="bg1">
                    <a:lumMod val="95000"/>
                    <a:lumOff val="5000"/>
                  </a:schemeClr>
                </a:solidFill>
                <a:cs typeface="2  Titr" pitchFamily="2" charset="-78"/>
              </a:rPr>
              <a:t> </a:t>
            </a:r>
          </a:p>
          <a:p>
            <a:pPr algn="ctr"/>
            <a:r>
              <a:rPr lang="fa-IR" dirty="0" smtClean="0">
                <a:solidFill>
                  <a:srgbClr val="00B0F0"/>
                </a:solidFill>
                <a:cs typeface="2  Titr" pitchFamily="2" charset="-78"/>
              </a:rPr>
              <a:t>  بلکه آنها را بسوی خوبی ها فرا خوانده </a:t>
            </a:r>
            <a:r>
              <a:rPr lang="fa-IR" dirty="0" err="1" smtClean="0">
                <a:solidFill>
                  <a:srgbClr val="00B0F0"/>
                </a:solidFill>
                <a:cs typeface="2  Titr" pitchFamily="2" charset="-78"/>
              </a:rPr>
              <a:t>وازبدی</a:t>
            </a:r>
            <a:r>
              <a:rPr lang="fa-IR" dirty="0" smtClean="0">
                <a:solidFill>
                  <a:srgbClr val="00B0F0"/>
                </a:solidFill>
                <a:cs typeface="2  Titr" pitchFamily="2" charset="-78"/>
              </a:rPr>
              <a:t> ها باز دارند </a:t>
            </a:r>
            <a:endParaRPr lang="en-US" dirty="0">
              <a:solidFill>
                <a:srgbClr val="00B0F0"/>
              </a:solidFill>
              <a:cs typeface="2  Titr" pitchFamily="2" charset="-78"/>
            </a:endParaRPr>
          </a:p>
        </p:txBody>
      </p:sp>
      <p:sp>
        <p:nvSpPr>
          <p:cNvPr id="8" name="Rectangle 7"/>
          <p:cNvSpPr/>
          <p:nvPr/>
        </p:nvSpPr>
        <p:spPr>
          <a:xfrm>
            <a:off x="3563888" y="2924944"/>
            <a:ext cx="5670376" cy="369332"/>
          </a:xfrm>
          <a:prstGeom prst="rect">
            <a:avLst/>
          </a:prstGeom>
          <a:scene3d>
            <a:camera prst="obliqueTopRight"/>
            <a:lightRig rig="threePt" dir="t"/>
          </a:scene3d>
        </p:spPr>
        <p:txBody>
          <a:bodyPr wrap="square">
            <a:spAutoFit/>
          </a:bodyPr>
          <a:lstStyle/>
          <a:p>
            <a:r>
              <a:rPr lang="fa-IR" dirty="0" smtClean="0">
                <a:solidFill>
                  <a:srgbClr val="002060"/>
                </a:solidFill>
                <a:cs typeface="B Jadid" pitchFamily="2" charset="-78"/>
              </a:rPr>
              <a:t>این </a:t>
            </a:r>
            <a:r>
              <a:rPr lang="fa-IR" dirty="0">
                <a:solidFill>
                  <a:srgbClr val="002060"/>
                </a:solidFill>
                <a:cs typeface="B Jadid" pitchFamily="2" charset="-78"/>
              </a:rPr>
              <a:t>دو وظیفه اساسی، امر به معروف و نهی از </a:t>
            </a:r>
            <a:r>
              <a:rPr lang="fa-IR" dirty="0" err="1">
                <a:solidFill>
                  <a:srgbClr val="002060"/>
                </a:solidFill>
                <a:cs typeface="B Jadid" pitchFamily="2" charset="-78"/>
              </a:rPr>
              <a:t>منكر</a:t>
            </a:r>
            <a:r>
              <a:rPr lang="fa-IR" dirty="0">
                <a:solidFill>
                  <a:srgbClr val="002060"/>
                </a:solidFill>
                <a:cs typeface="B Jadid" pitchFamily="2" charset="-78"/>
              </a:rPr>
              <a:t> نام دارد. </a:t>
            </a:r>
            <a:endParaRPr lang="en-US" dirty="0">
              <a:solidFill>
                <a:srgbClr val="002060"/>
              </a:solidFill>
              <a:cs typeface="B Jadid" pitchFamily="2" charset="-78"/>
            </a:endParaRPr>
          </a:p>
        </p:txBody>
      </p:sp>
    </p:spTree>
    <p:custDataLst>
      <p:tags r:id="rId1"/>
    </p:custDataLst>
    <p:extLst>
      <p:ext uri="{BB962C8B-B14F-4D97-AF65-F5344CB8AC3E}">
        <p14:creationId xmlns:p14="http://schemas.microsoft.com/office/powerpoint/2010/main" val="1918792785"/>
      </p:ext>
    </p:extLst>
  </p:cSld>
  <p:clrMapOvr>
    <a:masterClrMapping/>
  </p:clrMapOvr>
  <mc:AlternateContent xmlns:mc="http://schemas.openxmlformats.org/markup-compatibility/2006" xmlns:p14="http://schemas.microsoft.com/office/powerpoint/2010/main">
    <mc:Choice Requires="p14">
      <p:transition spd="slow" p14:dur="2000" advTm="24106"/>
    </mc:Choice>
    <mc:Fallback xmlns="">
      <p:transition spd="slow" advTm="241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1)">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dashHorz">
          <a:fgClr>
            <a:schemeClr val="tx1"/>
          </a:fgClr>
          <a:bgClr>
            <a:schemeClr val="tx1"/>
          </a:bgClr>
        </a:patt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08504" cy="6858000"/>
          </a:xfrm>
          <a:prstGeom prst="rect">
            <a:avLst/>
          </a:prstGeom>
          <a:solidFill>
            <a:schemeClr val="accent3">
              <a:lumMod val="60000"/>
              <a:lumOff val="40000"/>
            </a:schemeClr>
          </a:solidFill>
        </p:spPr>
      </p:pic>
      <p:sp>
        <p:nvSpPr>
          <p:cNvPr id="12" name="Rectangle 11"/>
          <p:cNvSpPr/>
          <p:nvPr/>
        </p:nvSpPr>
        <p:spPr>
          <a:xfrm>
            <a:off x="3059832" y="1556792"/>
            <a:ext cx="3323561" cy="40011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2000" b="1" cap="none" spc="0" dirty="0" smtClean="0">
                <a:ln w="11430"/>
                <a:solidFill>
                  <a:srgbClr val="FFFF00"/>
                </a:solidFill>
                <a:effectLst>
                  <a:outerShdw blurRad="80000" dist="40000" dir="5040000" algn="tl">
                    <a:srgbClr val="000000">
                      <a:alpha val="30000"/>
                    </a:srgbClr>
                  </a:outerShdw>
                </a:effectLst>
                <a:cs typeface="2  Titr" pitchFamily="2" charset="-78"/>
              </a:rPr>
              <a:t>امام </a:t>
            </a:r>
            <a:r>
              <a:rPr lang="fa-IR" sz="2000" b="1" cap="none" spc="0" dirty="0" smtClean="0">
                <a:ln w="11430"/>
                <a:solidFill>
                  <a:srgbClr val="FFFF00"/>
                </a:solidFill>
                <a:effectLst>
                  <a:outerShdw blurRad="80000" dist="40000" dir="5040000" algn="tl">
                    <a:srgbClr val="000000">
                      <a:alpha val="30000"/>
                    </a:srgbClr>
                  </a:outerShdw>
                </a:effectLst>
                <a:cs typeface="2  Titr" pitchFamily="2" charset="-78"/>
              </a:rPr>
              <a:t>علی (ع) </a:t>
            </a:r>
            <a:r>
              <a:rPr lang="fa-IR" sz="2000" b="1" cap="none" spc="0" dirty="0" smtClean="0">
                <a:ln w="11430"/>
                <a:solidFill>
                  <a:srgbClr val="FFFF00"/>
                </a:solidFill>
                <a:effectLst>
                  <a:outerShdw blurRad="80000" dist="40000" dir="5040000" algn="tl">
                    <a:srgbClr val="000000">
                      <a:alpha val="30000"/>
                    </a:srgbClr>
                  </a:outerShdw>
                </a:effectLst>
                <a:cs typeface="2  Titr" pitchFamily="2" charset="-78"/>
              </a:rPr>
              <a:t>فرمودند:</a:t>
            </a:r>
            <a:endParaRPr lang="en-US" sz="2000" b="1" cap="none" spc="0" dirty="0">
              <a:ln w="11430"/>
              <a:solidFill>
                <a:srgbClr val="FFFF00"/>
              </a:solidFill>
              <a:effectLst>
                <a:outerShdw blurRad="80000" dist="40000" dir="5040000" algn="tl">
                  <a:srgbClr val="000000">
                    <a:alpha val="30000"/>
                  </a:srgbClr>
                </a:outerShdw>
              </a:effectLst>
              <a:cs typeface="2  Titr" pitchFamily="2" charset="-78"/>
            </a:endParaRPr>
          </a:p>
        </p:txBody>
      </p:sp>
      <p:sp>
        <p:nvSpPr>
          <p:cNvPr id="13" name="Rectangle 12"/>
          <p:cNvSpPr/>
          <p:nvPr/>
        </p:nvSpPr>
        <p:spPr>
          <a:xfrm>
            <a:off x="3131840" y="2132856"/>
            <a:ext cx="2892138" cy="101566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2000" b="1" cap="none" spc="0" dirty="0" smtClean="0">
                <a:ln w="11430"/>
                <a:solidFill>
                  <a:srgbClr val="002060"/>
                </a:solidFill>
                <a:effectLst>
                  <a:outerShdw blurRad="80000" dist="40000" dir="5040000" algn="tl">
                    <a:srgbClr val="000000">
                      <a:alpha val="30000"/>
                    </a:srgbClr>
                  </a:outerShdw>
                </a:effectLst>
                <a:cs typeface="2  Titr" pitchFamily="2" charset="-78"/>
              </a:rPr>
              <a:t>امر کردن به معروف افضل</a:t>
            </a:r>
          </a:p>
          <a:p>
            <a:pPr algn="ctr"/>
            <a:endParaRPr lang="fa-IR" sz="2000" b="1" dirty="0" smtClean="0">
              <a:ln w="11430"/>
              <a:solidFill>
                <a:srgbClr val="002060"/>
              </a:solidFill>
              <a:effectLst>
                <a:outerShdw blurRad="80000" dist="40000" dir="5040000" algn="tl">
                  <a:srgbClr val="000000">
                    <a:alpha val="30000"/>
                  </a:srgbClr>
                </a:outerShdw>
              </a:effectLst>
              <a:cs typeface="2  Titr" pitchFamily="2" charset="-78"/>
            </a:endParaRPr>
          </a:p>
          <a:p>
            <a:pPr algn="ctr"/>
            <a:r>
              <a:rPr lang="fa-IR" sz="2000" b="1" dirty="0" smtClean="0">
                <a:ln w="11430"/>
                <a:solidFill>
                  <a:srgbClr val="002060"/>
                </a:solidFill>
                <a:effectLst>
                  <a:outerShdw blurRad="80000" dist="40000" dir="5040000" algn="tl">
                    <a:srgbClr val="000000">
                      <a:alpha val="30000"/>
                    </a:srgbClr>
                  </a:outerShdw>
                </a:effectLst>
                <a:cs typeface="2  Titr" pitchFamily="2" charset="-78"/>
              </a:rPr>
              <a:t>عمل های همه آفریدگان است.</a:t>
            </a:r>
            <a:endParaRPr lang="en-US" sz="2000" b="1" cap="none" spc="0" dirty="0">
              <a:ln w="11430"/>
              <a:solidFill>
                <a:srgbClr val="002060"/>
              </a:solidFill>
              <a:effectLst>
                <a:outerShdw blurRad="80000" dist="40000" dir="5040000" algn="tl">
                  <a:srgbClr val="000000">
                    <a:alpha val="30000"/>
                  </a:srgbClr>
                </a:outerShdw>
              </a:effectLst>
              <a:cs typeface="2  Titr" pitchFamily="2" charset="-78"/>
            </a:endParaRPr>
          </a:p>
        </p:txBody>
      </p:sp>
    </p:spTree>
    <p:custDataLst>
      <p:tags r:id="rId1"/>
    </p:custDataLst>
    <p:extLst>
      <p:ext uri="{BB962C8B-B14F-4D97-AF65-F5344CB8AC3E}">
        <p14:creationId xmlns:p14="http://schemas.microsoft.com/office/powerpoint/2010/main" val="1351044627"/>
      </p:ext>
    </p:extLst>
  </p:cSld>
  <p:clrMapOvr>
    <a:masterClrMapping/>
  </p:clrMapOvr>
  <mc:AlternateContent xmlns:mc="http://schemas.openxmlformats.org/markup-compatibility/2006" xmlns:p14="http://schemas.microsoft.com/office/powerpoint/2010/main">
    <mc:Choice Requires="p14">
      <p:transition spd="slow" p14:dur="2000" advTm="11357"/>
    </mc:Choice>
    <mc:Fallback xmlns="">
      <p:transition spd="slow" advTm="113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circle(in)">
                                      <p:cBhvr>
                                        <p:cTn id="14" dur="20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randombar(horizontal)">
                                      <p:cBhvr>
                                        <p:cTn id="1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Oval 4"/>
          <p:cNvSpPr/>
          <p:nvPr/>
        </p:nvSpPr>
        <p:spPr>
          <a:xfrm>
            <a:off x="3627334" y="2204864"/>
            <a:ext cx="2016224" cy="1800200"/>
          </a:xfrm>
          <a:prstGeom prst="ellipse">
            <a:avLst/>
          </a:prstGeom>
          <a:effectLst>
            <a:glow rad="139700">
              <a:schemeClr val="accent6">
                <a:satMod val="175000"/>
                <a:alpha val="40000"/>
              </a:schemeClr>
            </a:glow>
            <a:outerShdw blurRad="40000" dist="23000" dir="5400000" rotWithShape="0">
              <a:srgbClr val="000000">
                <a:alpha val="35000"/>
              </a:srgbClr>
            </a:outerShdw>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glow rad="63500">
                  <a:schemeClr val="accent4">
                    <a:satMod val="175000"/>
                    <a:alpha val="40000"/>
                  </a:schemeClr>
                </a:glow>
              </a:effectLst>
            </a:endParaRPr>
          </a:p>
        </p:txBody>
      </p:sp>
      <p:sp>
        <p:nvSpPr>
          <p:cNvPr id="6" name="Rectangle 5"/>
          <p:cNvSpPr/>
          <p:nvPr/>
        </p:nvSpPr>
        <p:spPr>
          <a:xfrm>
            <a:off x="3620248" y="2689465"/>
            <a:ext cx="2023310" cy="830997"/>
          </a:xfrm>
          <a:prstGeom prst="rect">
            <a:avLst/>
          </a:prstGeom>
          <a:noFill/>
        </p:spPr>
        <p:txBody>
          <a:bodyPr wrap="none" lIns="91440" tIns="45720" rIns="91440" bIns="45720">
            <a:spAutoFit/>
          </a:bodyPr>
          <a:lstStyle/>
          <a:p>
            <a:pPr algn="ctr"/>
            <a:r>
              <a:rPr lang="fa-IR" sz="2400" b="1" cap="none" spc="0" dirty="0" smtClean="0">
                <a:ln w="1905"/>
                <a:solidFill>
                  <a:srgbClr val="C00000"/>
                </a:solidFill>
                <a:effectLst>
                  <a:innerShdw blurRad="69850" dist="43180" dir="5400000">
                    <a:srgbClr val="000000">
                      <a:alpha val="65000"/>
                    </a:srgbClr>
                  </a:innerShdw>
                </a:effectLst>
                <a:cs typeface="2  Davat" pitchFamily="2" charset="-78"/>
              </a:rPr>
              <a:t>وظایف </a:t>
            </a:r>
            <a:r>
              <a:rPr lang="fa-IR" sz="2400" b="1" cap="none" spc="0" dirty="0" err="1" smtClean="0">
                <a:ln w="1905"/>
                <a:solidFill>
                  <a:srgbClr val="C00000"/>
                </a:solidFill>
                <a:effectLst>
                  <a:innerShdw blurRad="69850" dist="43180" dir="5400000">
                    <a:srgbClr val="000000">
                      <a:alpha val="65000"/>
                    </a:srgbClr>
                  </a:innerShdw>
                </a:effectLst>
                <a:cs typeface="2  Davat" pitchFamily="2" charset="-78"/>
              </a:rPr>
              <a:t>آمرین</a:t>
            </a:r>
            <a:r>
              <a:rPr lang="fa-IR" sz="2400" b="1" cap="none" spc="0" dirty="0" smtClean="0">
                <a:ln w="1905"/>
                <a:solidFill>
                  <a:srgbClr val="C00000"/>
                </a:solidFill>
                <a:effectLst>
                  <a:innerShdw blurRad="69850" dist="43180" dir="5400000">
                    <a:srgbClr val="000000">
                      <a:alpha val="65000"/>
                    </a:srgbClr>
                  </a:innerShdw>
                </a:effectLst>
                <a:cs typeface="2  Davat" pitchFamily="2" charset="-78"/>
              </a:rPr>
              <a:t> به</a:t>
            </a:r>
          </a:p>
          <a:p>
            <a:pPr algn="ctr"/>
            <a:r>
              <a:rPr lang="fa-IR" sz="2400" b="1" dirty="0" smtClean="0">
                <a:ln w="1905"/>
                <a:solidFill>
                  <a:srgbClr val="C00000"/>
                </a:solidFill>
                <a:effectLst>
                  <a:innerShdw blurRad="69850" dist="43180" dir="5400000">
                    <a:srgbClr val="000000">
                      <a:alpha val="65000"/>
                    </a:srgbClr>
                  </a:innerShdw>
                </a:effectLst>
                <a:cs typeface="2  Davat" pitchFamily="2" charset="-78"/>
              </a:rPr>
              <a:t>معروف </a:t>
            </a:r>
            <a:r>
              <a:rPr lang="fa-IR" sz="2400" b="1" dirty="0" err="1" smtClean="0">
                <a:ln w="1905"/>
                <a:solidFill>
                  <a:srgbClr val="C00000"/>
                </a:solidFill>
                <a:effectLst>
                  <a:innerShdw blurRad="69850" dist="43180" dir="5400000">
                    <a:srgbClr val="000000">
                      <a:alpha val="65000"/>
                    </a:srgbClr>
                  </a:innerShdw>
                </a:effectLst>
                <a:cs typeface="2  Davat" pitchFamily="2" charset="-78"/>
              </a:rPr>
              <a:t>ونهی</a:t>
            </a:r>
            <a:r>
              <a:rPr lang="fa-IR" sz="2400" b="1" dirty="0" smtClean="0">
                <a:ln w="1905"/>
                <a:solidFill>
                  <a:srgbClr val="C00000"/>
                </a:solidFill>
                <a:effectLst>
                  <a:innerShdw blurRad="69850" dist="43180" dir="5400000">
                    <a:srgbClr val="000000">
                      <a:alpha val="65000"/>
                    </a:srgbClr>
                  </a:innerShdw>
                </a:effectLst>
                <a:cs typeface="2  Davat" pitchFamily="2" charset="-78"/>
              </a:rPr>
              <a:t> از منکر</a:t>
            </a:r>
            <a:endParaRPr lang="en-US" sz="2400" b="1" cap="none" spc="0" dirty="0">
              <a:ln w="1905"/>
              <a:solidFill>
                <a:srgbClr val="C00000"/>
              </a:solidFill>
              <a:effectLst>
                <a:innerShdw blurRad="69850" dist="43180" dir="5400000">
                  <a:srgbClr val="000000">
                    <a:alpha val="65000"/>
                  </a:srgbClr>
                </a:innerShdw>
              </a:effectLst>
              <a:cs typeface="2  Davat" pitchFamily="2" charset="-78"/>
            </a:endParaRPr>
          </a:p>
        </p:txBody>
      </p:sp>
      <p:sp>
        <p:nvSpPr>
          <p:cNvPr id="7" name="Rectangle 6"/>
          <p:cNvSpPr/>
          <p:nvPr/>
        </p:nvSpPr>
        <p:spPr>
          <a:xfrm>
            <a:off x="4499992" y="620688"/>
            <a:ext cx="4296369" cy="400110"/>
          </a:xfrm>
          <a:prstGeom prst="rect">
            <a:avLst/>
          </a:prstGeom>
          <a:noFill/>
        </p:spPr>
        <p:txBody>
          <a:bodyPr wrap="none" lIns="91440" tIns="45720" rIns="91440" bIns="45720">
            <a:spAutoFit/>
          </a:bodyPr>
          <a:lstStyle/>
          <a:p>
            <a:pPr algn="ctr"/>
            <a:r>
              <a:rPr lang="fa-IR" sz="2000" b="1" cap="none" spc="0" dirty="0" smtClean="0">
                <a:ln w="1905"/>
                <a:solidFill>
                  <a:srgbClr val="FF0000"/>
                </a:solidFill>
                <a:effectLst>
                  <a:innerShdw blurRad="69850" dist="43180" dir="5400000">
                    <a:srgbClr val="000000">
                      <a:alpha val="65000"/>
                    </a:srgbClr>
                  </a:innerShdw>
                </a:effectLst>
                <a:cs typeface="2  Titr" pitchFamily="2" charset="-78"/>
              </a:rPr>
              <a:t>نیتش را برای </a:t>
            </a:r>
            <a:r>
              <a:rPr lang="fa-IR" sz="2000" b="1" cap="none" spc="0" dirty="0" err="1" smtClean="0">
                <a:ln w="1905"/>
                <a:solidFill>
                  <a:srgbClr val="FF0000"/>
                </a:solidFill>
                <a:effectLst>
                  <a:innerShdw blurRad="69850" dist="43180" dir="5400000">
                    <a:srgbClr val="000000">
                      <a:alpha val="65000"/>
                    </a:srgbClr>
                  </a:innerShdw>
                </a:effectLst>
                <a:cs typeface="2  Titr" pitchFamily="2" charset="-78"/>
              </a:rPr>
              <a:t>خداخالص</a:t>
            </a:r>
            <a:r>
              <a:rPr lang="fa-IR" sz="2000" b="1" cap="none" spc="0" dirty="0" smtClean="0">
                <a:ln w="1905"/>
                <a:solidFill>
                  <a:srgbClr val="FF0000"/>
                </a:solidFill>
                <a:effectLst>
                  <a:innerShdw blurRad="69850" dist="43180" dir="5400000">
                    <a:srgbClr val="000000">
                      <a:alpha val="65000"/>
                    </a:srgbClr>
                  </a:innerShdw>
                </a:effectLst>
                <a:cs typeface="2  Titr" pitchFamily="2" charset="-78"/>
              </a:rPr>
              <a:t> باشد </a:t>
            </a:r>
            <a:r>
              <a:rPr lang="fa-IR" sz="2000" b="1" cap="none" spc="0" dirty="0" err="1" smtClean="0">
                <a:ln w="1905"/>
                <a:solidFill>
                  <a:srgbClr val="FF0000"/>
                </a:solidFill>
                <a:effectLst>
                  <a:innerShdw blurRad="69850" dist="43180" dir="5400000">
                    <a:srgbClr val="000000">
                      <a:alpha val="65000"/>
                    </a:srgbClr>
                  </a:innerShdw>
                </a:effectLst>
                <a:cs typeface="2  Titr" pitchFamily="2" charset="-78"/>
              </a:rPr>
              <a:t>وازاو</a:t>
            </a:r>
            <a:r>
              <a:rPr lang="fa-IR" sz="2000" b="1" cap="none" spc="0" dirty="0" smtClean="0">
                <a:ln w="1905"/>
                <a:solidFill>
                  <a:srgbClr val="FF0000"/>
                </a:solidFill>
                <a:effectLst>
                  <a:innerShdw blurRad="69850" dist="43180" dir="5400000">
                    <a:srgbClr val="000000">
                      <a:alpha val="65000"/>
                    </a:srgbClr>
                  </a:innerShdw>
                </a:effectLst>
                <a:cs typeface="2  Titr" pitchFamily="2" charset="-78"/>
              </a:rPr>
              <a:t> مدد گیرد.</a:t>
            </a:r>
            <a:endParaRPr lang="en-US" sz="2000" b="1" cap="none" spc="0" dirty="0">
              <a:ln w="1905"/>
              <a:solidFill>
                <a:srgbClr val="FF0000"/>
              </a:solidFill>
              <a:effectLst>
                <a:innerShdw blurRad="69850" dist="43180" dir="5400000">
                  <a:srgbClr val="000000">
                    <a:alpha val="65000"/>
                  </a:srgbClr>
                </a:innerShdw>
              </a:effectLst>
              <a:cs typeface="2  Titr" pitchFamily="2" charset="-78"/>
            </a:endParaRPr>
          </a:p>
        </p:txBody>
      </p:sp>
      <p:sp>
        <p:nvSpPr>
          <p:cNvPr id="8" name="Rectangle 7"/>
          <p:cNvSpPr/>
          <p:nvPr/>
        </p:nvSpPr>
        <p:spPr>
          <a:xfrm>
            <a:off x="5384280" y="2276872"/>
            <a:ext cx="3796232" cy="369332"/>
          </a:xfrm>
          <a:prstGeom prst="rect">
            <a:avLst/>
          </a:prstGeom>
        </p:spPr>
        <p:txBody>
          <a:bodyPr wrap="none">
            <a:spAutoFit/>
          </a:bodyPr>
          <a:lstStyle/>
          <a:p>
            <a:r>
              <a:rPr lang="fa-IR" dirty="0">
                <a:solidFill>
                  <a:srgbClr val="7030A0"/>
                </a:solidFill>
                <a:cs typeface="2  Titr" pitchFamily="2" charset="-78"/>
              </a:rPr>
              <a:t>با تفاوتهای اخلاقی و روحی مردم آشنا باشد. </a:t>
            </a:r>
            <a:endParaRPr lang="en-US" dirty="0">
              <a:solidFill>
                <a:srgbClr val="7030A0"/>
              </a:solidFill>
              <a:cs typeface="2  Titr" pitchFamily="2" charset="-78"/>
            </a:endParaRPr>
          </a:p>
        </p:txBody>
      </p:sp>
      <p:sp>
        <p:nvSpPr>
          <p:cNvPr id="9" name="Rectangle 8"/>
          <p:cNvSpPr/>
          <p:nvPr/>
        </p:nvSpPr>
        <p:spPr>
          <a:xfrm>
            <a:off x="35496" y="1844824"/>
            <a:ext cx="4790094" cy="400110"/>
          </a:xfrm>
          <a:prstGeom prst="rect">
            <a:avLst/>
          </a:prstGeom>
        </p:spPr>
        <p:txBody>
          <a:bodyPr wrap="none">
            <a:spAutoFit/>
          </a:bodyPr>
          <a:lstStyle/>
          <a:p>
            <a:r>
              <a:rPr lang="fa-IR" sz="2000" dirty="0">
                <a:solidFill>
                  <a:srgbClr val="002060"/>
                </a:solidFill>
                <a:cs typeface="2  Titr" pitchFamily="2" charset="-78"/>
              </a:rPr>
              <a:t>سخنش منطقی و </a:t>
            </a:r>
            <a:r>
              <a:rPr lang="fa-IR" sz="2000" dirty="0" err="1">
                <a:solidFill>
                  <a:srgbClr val="002060"/>
                </a:solidFill>
                <a:cs typeface="2  Titr" pitchFamily="2" charset="-78"/>
              </a:rPr>
              <a:t>كلامش</a:t>
            </a:r>
            <a:r>
              <a:rPr lang="fa-IR" sz="2000" dirty="0">
                <a:solidFill>
                  <a:srgbClr val="002060"/>
                </a:solidFill>
                <a:cs typeface="2  Titr" pitchFamily="2" charset="-78"/>
              </a:rPr>
              <a:t> ساده و مختصر و مفید باشد.</a:t>
            </a:r>
            <a:endParaRPr lang="en-US" sz="2000" dirty="0">
              <a:solidFill>
                <a:srgbClr val="002060"/>
              </a:solidFill>
              <a:cs typeface="2  Titr" pitchFamily="2" charset="-78"/>
            </a:endParaRPr>
          </a:p>
        </p:txBody>
      </p:sp>
      <p:sp>
        <p:nvSpPr>
          <p:cNvPr id="10" name="Rectangle 9"/>
          <p:cNvSpPr/>
          <p:nvPr/>
        </p:nvSpPr>
        <p:spPr>
          <a:xfrm>
            <a:off x="844302" y="1270501"/>
            <a:ext cx="7962576" cy="400110"/>
          </a:xfrm>
          <a:prstGeom prst="rect">
            <a:avLst/>
          </a:prstGeom>
        </p:spPr>
        <p:txBody>
          <a:bodyPr wrap="square">
            <a:spAutoFit/>
          </a:bodyPr>
          <a:lstStyle/>
          <a:p>
            <a:r>
              <a:rPr lang="fa-IR" sz="2000" dirty="0">
                <a:solidFill>
                  <a:schemeClr val="bg1">
                    <a:lumMod val="65000"/>
                    <a:lumOff val="35000"/>
                  </a:schemeClr>
                </a:solidFill>
                <a:cs typeface="2  Titr" pitchFamily="2" charset="-78"/>
              </a:rPr>
              <a:t>آگاهی به شروط امر به معروف </a:t>
            </a:r>
            <a:r>
              <a:rPr lang="fa-IR" sz="2000" dirty="0" err="1">
                <a:solidFill>
                  <a:schemeClr val="bg1">
                    <a:lumMod val="65000"/>
                    <a:lumOff val="35000"/>
                  </a:schemeClr>
                </a:solidFill>
                <a:cs typeface="2  Titr" pitchFamily="2" charset="-78"/>
              </a:rPr>
              <a:t>ونهی</a:t>
            </a:r>
            <a:r>
              <a:rPr lang="fa-IR" sz="2000" dirty="0">
                <a:solidFill>
                  <a:schemeClr val="bg1">
                    <a:lumMod val="65000"/>
                    <a:lumOff val="35000"/>
                  </a:schemeClr>
                </a:solidFill>
                <a:cs typeface="2  Titr" pitchFamily="2" charset="-78"/>
              </a:rPr>
              <a:t> از </a:t>
            </a:r>
            <a:r>
              <a:rPr lang="fa-IR" sz="2000" dirty="0" err="1">
                <a:solidFill>
                  <a:schemeClr val="bg1">
                    <a:lumMod val="65000"/>
                    <a:lumOff val="35000"/>
                  </a:schemeClr>
                </a:solidFill>
                <a:cs typeface="2  Titr" pitchFamily="2" charset="-78"/>
              </a:rPr>
              <a:t>منكر</a:t>
            </a:r>
            <a:r>
              <a:rPr lang="fa-IR" sz="2000" dirty="0">
                <a:solidFill>
                  <a:schemeClr val="bg1">
                    <a:lumMod val="65000"/>
                    <a:lumOff val="35000"/>
                  </a:schemeClr>
                </a:solidFill>
                <a:cs typeface="2  Titr" pitchFamily="2" charset="-78"/>
              </a:rPr>
              <a:t> داشته باشد و معروف و </a:t>
            </a:r>
            <a:r>
              <a:rPr lang="fa-IR" sz="2000" dirty="0" err="1">
                <a:solidFill>
                  <a:schemeClr val="bg1">
                    <a:lumMod val="65000"/>
                    <a:lumOff val="35000"/>
                  </a:schemeClr>
                </a:solidFill>
                <a:cs typeface="2  Titr" pitchFamily="2" charset="-78"/>
              </a:rPr>
              <a:t>منكر</a:t>
            </a:r>
            <a:r>
              <a:rPr lang="fa-IR" sz="2000" dirty="0">
                <a:solidFill>
                  <a:schemeClr val="bg1">
                    <a:lumMod val="65000"/>
                    <a:lumOff val="35000"/>
                  </a:schemeClr>
                </a:solidFill>
                <a:cs typeface="2  Titr" pitchFamily="2" charset="-78"/>
              </a:rPr>
              <a:t> را بشناسد.</a:t>
            </a:r>
            <a:endParaRPr lang="en-US" sz="2000" dirty="0">
              <a:solidFill>
                <a:schemeClr val="bg1">
                  <a:lumMod val="65000"/>
                  <a:lumOff val="35000"/>
                </a:schemeClr>
              </a:solidFill>
              <a:cs typeface="2  Titr" pitchFamily="2" charset="-78"/>
            </a:endParaRPr>
          </a:p>
        </p:txBody>
      </p:sp>
      <p:sp>
        <p:nvSpPr>
          <p:cNvPr id="11" name="Rectangle 10"/>
          <p:cNvSpPr/>
          <p:nvPr/>
        </p:nvSpPr>
        <p:spPr>
          <a:xfrm>
            <a:off x="5560968" y="3104964"/>
            <a:ext cx="3583032" cy="707886"/>
          </a:xfrm>
          <a:prstGeom prst="rect">
            <a:avLst/>
          </a:prstGeom>
        </p:spPr>
        <p:txBody>
          <a:bodyPr wrap="none">
            <a:spAutoFit/>
          </a:bodyPr>
          <a:lstStyle/>
          <a:p>
            <a:pPr algn="r"/>
            <a:r>
              <a:rPr lang="fa-IR" sz="2000" dirty="0" err="1">
                <a:solidFill>
                  <a:srgbClr val="002060"/>
                </a:solidFill>
                <a:cs typeface="2  Titr" pitchFamily="2" charset="-78"/>
              </a:rPr>
              <a:t>نصیحت­گر</a:t>
            </a:r>
            <a:r>
              <a:rPr lang="fa-IR" sz="2000" dirty="0">
                <a:solidFill>
                  <a:srgbClr val="002060"/>
                </a:solidFill>
                <a:cs typeface="2  Titr" pitchFamily="2" charset="-78"/>
              </a:rPr>
              <a:t> مردم باشد و با آنها با مدارا </a:t>
            </a:r>
            <a:endParaRPr lang="fa-IR" sz="2000" dirty="0" smtClean="0">
              <a:solidFill>
                <a:srgbClr val="002060"/>
              </a:solidFill>
              <a:cs typeface="2  Titr" pitchFamily="2" charset="-78"/>
            </a:endParaRPr>
          </a:p>
          <a:p>
            <a:pPr algn="r"/>
            <a:r>
              <a:rPr lang="fa-IR" sz="2000" dirty="0" smtClean="0">
                <a:solidFill>
                  <a:srgbClr val="002060"/>
                </a:solidFill>
                <a:cs typeface="2  Titr" pitchFamily="2" charset="-78"/>
              </a:rPr>
              <a:t>و </a:t>
            </a:r>
            <a:r>
              <a:rPr lang="fa-IR" sz="2000" dirty="0">
                <a:solidFill>
                  <a:srgbClr val="002060"/>
                </a:solidFill>
                <a:cs typeface="2  Titr" pitchFamily="2" charset="-78"/>
              </a:rPr>
              <a:t>رفاقت رفتار </a:t>
            </a:r>
            <a:r>
              <a:rPr lang="fa-IR" sz="2000" dirty="0" err="1">
                <a:solidFill>
                  <a:srgbClr val="002060"/>
                </a:solidFill>
                <a:cs typeface="2  Titr" pitchFamily="2" charset="-78"/>
              </a:rPr>
              <a:t>كنند</a:t>
            </a:r>
            <a:r>
              <a:rPr lang="fa-IR" sz="2000" dirty="0">
                <a:solidFill>
                  <a:srgbClr val="002060"/>
                </a:solidFill>
                <a:cs typeface="2  Titr" pitchFamily="2" charset="-78"/>
              </a:rPr>
              <a:t>.</a:t>
            </a:r>
            <a:endParaRPr lang="en-US" sz="2000" dirty="0">
              <a:solidFill>
                <a:srgbClr val="002060"/>
              </a:solidFill>
              <a:cs typeface="2  Titr" pitchFamily="2" charset="-78"/>
            </a:endParaRPr>
          </a:p>
        </p:txBody>
      </p:sp>
      <p:sp>
        <p:nvSpPr>
          <p:cNvPr id="12" name="Rectangle 11"/>
          <p:cNvSpPr/>
          <p:nvPr/>
        </p:nvSpPr>
        <p:spPr>
          <a:xfrm>
            <a:off x="342925" y="3044279"/>
            <a:ext cx="2991525" cy="400110"/>
          </a:xfrm>
          <a:prstGeom prst="rect">
            <a:avLst/>
          </a:prstGeom>
        </p:spPr>
        <p:txBody>
          <a:bodyPr wrap="none">
            <a:spAutoFit/>
          </a:bodyPr>
          <a:lstStyle/>
          <a:p>
            <a:r>
              <a:rPr lang="fa-IR" sz="2000" dirty="0">
                <a:solidFill>
                  <a:srgbClr val="FF0000"/>
                </a:solidFill>
                <a:cs typeface="2  Titr" pitchFamily="2" charset="-78"/>
              </a:rPr>
              <a:t>دارای </a:t>
            </a:r>
            <a:r>
              <a:rPr lang="fa-IR" sz="2000" dirty="0">
                <a:solidFill>
                  <a:srgbClr val="FF0000"/>
                </a:solidFill>
                <a:cs typeface="2  Titr" pitchFamily="2" charset="-78"/>
                <a:hlinkClick r:id="rId4" tooltip="اعتدال"/>
              </a:rPr>
              <a:t>اعتدال</a:t>
            </a:r>
            <a:r>
              <a:rPr lang="fa-IR" sz="2000" dirty="0">
                <a:solidFill>
                  <a:srgbClr val="FF0000"/>
                </a:solidFill>
                <a:cs typeface="2  Titr" pitchFamily="2" charset="-78"/>
              </a:rPr>
              <a:t> و میانه روی باشد</a:t>
            </a:r>
            <a:endParaRPr lang="en-US" sz="2000" dirty="0">
              <a:solidFill>
                <a:srgbClr val="FF0000"/>
              </a:solidFill>
              <a:cs typeface="2  Titr" pitchFamily="2" charset="-78"/>
            </a:endParaRPr>
          </a:p>
        </p:txBody>
      </p:sp>
      <p:sp>
        <p:nvSpPr>
          <p:cNvPr id="13" name="Rectangle 12"/>
          <p:cNvSpPr/>
          <p:nvPr/>
        </p:nvSpPr>
        <p:spPr>
          <a:xfrm>
            <a:off x="3953325" y="4253026"/>
            <a:ext cx="4980851" cy="400110"/>
          </a:xfrm>
          <a:prstGeom prst="rect">
            <a:avLst/>
          </a:prstGeom>
        </p:spPr>
        <p:txBody>
          <a:bodyPr wrap="none">
            <a:spAutoFit/>
          </a:bodyPr>
          <a:lstStyle/>
          <a:p>
            <a:r>
              <a:rPr lang="fa-IR" sz="2000" dirty="0">
                <a:solidFill>
                  <a:srgbClr val="C00000"/>
                </a:solidFill>
                <a:cs typeface="2  Titr" pitchFamily="2" charset="-78"/>
              </a:rPr>
              <a:t>در این امر </a:t>
            </a:r>
            <a:r>
              <a:rPr lang="fa-IR" sz="2000" dirty="0" err="1">
                <a:solidFill>
                  <a:srgbClr val="C00000"/>
                </a:solidFill>
                <a:cs typeface="2  Titr" pitchFamily="2" charset="-78"/>
              </a:rPr>
              <a:t>شكیبا</a:t>
            </a:r>
            <a:r>
              <a:rPr lang="fa-IR" sz="2000" dirty="0">
                <a:solidFill>
                  <a:srgbClr val="C00000"/>
                </a:solidFill>
                <a:cs typeface="2  Titr" pitchFamily="2" charset="-78"/>
              </a:rPr>
              <a:t> باشد و </a:t>
            </a:r>
            <a:r>
              <a:rPr lang="fa-IR" sz="2000" dirty="0">
                <a:solidFill>
                  <a:srgbClr val="C00000"/>
                </a:solidFill>
                <a:cs typeface="2  Titr" pitchFamily="2" charset="-78"/>
                <a:hlinkClick r:id="rId5" tooltip="قضاوت"/>
              </a:rPr>
              <a:t>قضاوت</a:t>
            </a:r>
            <a:r>
              <a:rPr lang="fa-IR" sz="2000" dirty="0">
                <a:solidFill>
                  <a:srgbClr val="C00000"/>
                </a:solidFill>
                <a:cs typeface="2  Titr" pitchFamily="2" charset="-78"/>
              </a:rPr>
              <a:t> عجولانه نداشته باشد. </a:t>
            </a:r>
            <a:endParaRPr lang="en-US" sz="2000" dirty="0">
              <a:solidFill>
                <a:srgbClr val="C00000"/>
              </a:solidFill>
              <a:cs typeface="2  Titr" pitchFamily="2" charset="-78"/>
            </a:endParaRPr>
          </a:p>
        </p:txBody>
      </p:sp>
      <p:sp>
        <p:nvSpPr>
          <p:cNvPr id="14" name="Rectangle 13"/>
          <p:cNvSpPr/>
          <p:nvPr/>
        </p:nvSpPr>
        <p:spPr>
          <a:xfrm>
            <a:off x="337098" y="5157192"/>
            <a:ext cx="7704856" cy="400110"/>
          </a:xfrm>
          <a:prstGeom prst="rect">
            <a:avLst/>
          </a:prstGeom>
        </p:spPr>
        <p:txBody>
          <a:bodyPr wrap="square">
            <a:spAutoFit/>
          </a:bodyPr>
          <a:lstStyle/>
          <a:p>
            <a:r>
              <a:rPr lang="fa-IR" sz="2000" dirty="0">
                <a:solidFill>
                  <a:schemeClr val="bg1">
                    <a:lumMod val="85000"/>
                    <a:lumOff val="15000"/>
                  </a:schemeClr>
                </a:solidFill>
                <a:cs typeface="2  Titr" pitchFamily="2" charset="-78"/>
              </a:rPr>
              <a:t>خودش عامل به معروف و </a:t>
            </a:r>
            <a:r>
              <a:rPr lang="fa-IR" sz="2000" dirty="0" err="1">
                <a:solidFill>
                  <a:schemeClr val="bg1">
                    <a:lumMod val="85000"/>
                    <a:lumOff val="15000"/>
                  </a:schemeClr>
                </a:solidFill>
                <a:cs typeface="2  Titr" pitchFamily="2" charset="-78"/>
              </a:rPr>
              <a:t>تارك</a:t>
            </a:r>
            <a:r>
              <a:rPr lang="fa-IR" sz="2000" dirty="0">
                <a:solidFill>
                  <a:schemeClr val="bg1">
                    <a:lumMod val="85000"/>
                    <a:lumOff val="15000"/>
                  </a:schemeClr>
                </a:solidFill>
                <a:cs typeface="2  Titr" pitchFamily="2" charset="-78"/>
              </a:rPr>
              <a:t> </a:t>
            </a:r>
            <a:r>
              <a:rPr lang="fa-IR" sz="2000" dirty="0" err="1">
                <a:solidFill>
                  <a:schemeClr val="bg1">
                    <a:lumMod val="85000"/>
                    <a:lumOff val="15000"/>
                  </a:schemeClr>
                </a:solidFill>
                <a:cs typeface="2  Titr" pitchFamily="2" charset="-78"/>
              </a:rPr>
              <a:t>منكر</a:t>
            </a:r>
            <a:r>
              <a:rPr lang="fa-IR" sz="2000" dirty="0">
                <a:solidFill>
                  <a:schemeClr val="bg1">
                    <a:lumMod val="85000"/>
                    <a:lumOff val="15000"/>
                  </a:schemeClr>
                </a:solidFill>
                <a:cs typeface="2  Titr" pitchFamily="2" charset="-78"/>
              </a:rPr>
              <a:t> باشد و به </a:t>
            </a:r>
            <a:r>
              <a:rPr lang="fa-IR" sz="2000" dirty="0" err="1">
                <a:solidFill>
                  <a:schemeClr val="bg1">
                    <a:lumMod val="85000"/>
                    <a:lumOff val="15000"/>
                  </a:schemeClr>
                </a:solidFill>
                <a:cs typeface="2  Titr" pitchFamily="2" charset="-78"/>
              </a:rPr>
              <a:t>عیبهای</a:t>
            </a:r>
            <a:r>
              <a:rPr lang="fa-IR" sz="2000" dirty="0">
                <a:solidFill>
                  <a:schemeClr val="bg1">
                    <a:lumMod val="85000"/>
                    <a:lumOff val="15000"/>
                  </a:schemeClr>
                </a:solidFill>
                <a:cs typeface="2  Titr" pitchFamily="2" charset="-78"/>
              </a:rPr>
              <a:t> خودش متوجه باشد. </a:t>
            </a:r>
            <a:endParaRPr lang="en-US" sz="2000" dirty="0">
              <a:solidFill>
                <a:schemeClr val="bg1">
                  <a:lumMod val="85000"/>
                  <a:lumOff val="15000"/>
                </a:schemeClr>
              </a:solidFill>
              <a:cs typeface="2  Titr" pitchFamily="2" charset="-78"/>
            </a:endParaRPr>
          </a:p>
        </p:txBody>
      </p:sp>
      <p:cxnSp>
        <p:nvCxnSpPr>
          <p:cNvPr id="16" name="Curved Connector 15"/>
          <p:cNvCxnSpPr/>
          <p:nvPr/>
        </p:nvCxnSpPr>
        <p:spPr>
          <a:xfrm flipV="1">
            <a:off x="5220072" y="1124744"/>
            <a:ext cx="3168352" cy="1152128"/>
          </a:xfrm>
          <a:prstGeom prst="curvedConnector3">
            <a:avLst>
              <a:gd name="adj1" fmla="val 97663"/>
            </a:avLst>
          </a:prstGeom>
          <a:ln>
            <a:headEnd type="arrow"/>
            <a:tailEnd type="arrow"/>
          </a:ln>
        </p:spPr>
        <p:style>
          <a:lnRef idx="3">
            <a:schemeClr val="accent6"/>
          </a:lnRef>
          <a:fillRef idx="0">
            <a:schemeClr val="accent6"/>
          </a:fillRef>
          <a:effectRef idx="2">
            <a:schemeClr val="accent6"/>
          </a:effectRef>
          <a:fontRef idx="minor">
            <a:schemeClr val="tx1"/>
          </a:fontRef>
        </p:style>
      </p:cxnSp>
      <p:sp>
        <p:nvSpPr>
          <p:cNvPr id="24" name="Down Arrow 23"/>
          <p:cNvSpPr/>
          <p:nvPr/>
        </p:nvSpPr>
        <p:spPr>
          <a:xfrm rot="11012441">
            <a:off x="4825590" y="1712632"/>
            <a:ext cx="394482" cy="3742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rot="9530755">
            <a:off x="3474113" y="2204074"/>
            <a:ext cx="394482" cy="3742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rot="13337627">
            <a:off x="5615331" y="2545557"/>
            <a:ext cx="394482" cy="3742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rot="5031720">
            <a:off x="3215755" y="3073264"/>
            <a:ext cx="394482" cy="3742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rot="16200000">
            <a:off x="5582919" y="3476673"/>
            <a:ext cx="394482" cy="3742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28"/>
          <p:cNvSpPr/>
          <p:nvPr/>
        </p:nvSpPr>
        <p:spPr>
          <a:xfrm rot="19532343">
            <a:off x="5064963" y="3915687"/>
            <a:ext cx="394482" cy="3742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p:cNvSpPr/>
          <p:nvPr/>
        </p:nvSpPr>
        <p:spPr>
          <a:xfrm rot="1320272">
            <a:off x="3484675" y="3846652"/>
            <a:ext cx="394482" cy="11009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737457486"/>
      </p:ext>
    </p:extLst>
  </p:cSld>
  <p:clrMapOvr>
    <a:masterClrMapping/>
  </p:clrMapOvr>
  <mc:AlternateContent xmlns:mc="http://schemas.openxmlformats.org/markup-compatibility/2006" xmlns:p14="http://schemas.microsoft.com/office/powerpoint/2010/main">
    <mc:Choice Requires="p14">
      <p:transition spd="slow" p14:dur="2000" advTm="60974"/>
    </mc:Choice>
    <mc:Fallback xmlns="">
      <p:transition spd="slow" advTm="60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heel(1)">
                                      <p:cBhvr>
                                        <p:cTn id="17" dur="2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arn(inVertic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barn(inVertical)">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circle(in)">
                                      <p:cBhvr>
                                        <p:cTn id="42" dur="20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down)">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1000"/>
                                        <p:tgtEl>
                                          <p:spTgt spid="8"/>
                                        </p:tgtEl>
                                      </p:cBhvr>
                                    </p:animEffect>
                                    <p:anim calcmode="lin" valueType="num">
                                      <p:cBhvr>
                                        <p:cTn id="53" dur="1000" fill="hold"/>
                                        <p:tgtEl>
                                          <p:spTgt spid="8"/>
                                        </p:tgtEl>
                                        <p:attrNameLst>
                                          <p:attrName>ppt_x</p:attrName>
                                        </p:attrNameLst>
                                      </p:cBhvr>
                                      <p:tavLst>
                                        <p:tav tm="0">
                                          <p:val>
                                            <p:strVal val="#ppt_x"/>
                                          </p:val>
                                        </p:tav>
                                        <p:tav tm="100000">
                                          <p:val>
                                            <p:strVal val="#ppt_x"/>
                                          </p:val>
                                        </p:tav>
                                      </p:tavLst>
                                    </p:anim>
                                    <p:anim calcmode="lin" valueType="num">
                                      <p:cBhvr>
                                        <p:cTn id="5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barn(inVertical)">
                                      <p:cBhvr>
                                        <p:cTn id="59" dur="500"/>
                                        <p:tgtEl>
                                          <p:spTgt spid="28"/>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wipe(down)">
                                      <p:cBhvr>
                                        <p:cTn id="64" dur="500"/>
                                        <p:tgtEl>
                                          <p:spTgt spid="11"/>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barn(inVertical)">
                                      <p:cBhvr>
                                        <p:cTn id="69" dur="500"/>
                                        <p:tgtEl>
                                          <p:spTgt spid="27"/>
                                        </p:tgtEl>
                                      </p:cBhvr>
                                    </p:animEffect>
                                  </p:childTnLst>
                                </p:cTn>
                              </p:par>
                            </p:childTnLst>
                          </p:cTn>
                        </p:par>
                      </p:childTnLst>
                    </p:cTn>
                  </p:par>
                  <p:par>
                    <p:cTn id="70" fill="hold">
                      <p:stCondLst>
                        <p:cond delay="indefinite"/>
                      </p:stCondLst>
                      <p:childTnLst>
                        <p:par>
                          <p:cTn id="71" fill="hold">
                            <p:stCondLst>
                              <p:cond delay="0"/>
                            </p:stCondLst>
                            <p:childTnLst>
                              <p:par>
                                <p:cTn id="72" presetID="6" presetClass="entr" presetSubtype="16" fill="hold" grpId="0" nodeType="click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circle(in)">
                                      <p:cBhvr>
                                        <p:cTn id="74" dur="2000"/>
                                        <p:tgtEl>
                                          <p:spTgt spid="12"/>
                                        </p:tgtEl>
                                      </p:cBhvr>
                                    </p:animEffect>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grpId="0" nodeType="click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barn(inVertical)">
                                      <p:cBhvr>
                                        <p:cTn id="79" dur="500"/>
                                        <p:tgtEl>
                                          <p:spTgt spid="29"/>
                                        </p:tgtEl>
                                      </p:cBhvr>
                                    </p:animEffect>
                                  </p:childTnLst>
                                </p:cTn>
                              </p:par>
                            </p:childTnLst>
                          </p:cTn>
                        </p:par>
                      </p:childTnLst>
                    </p:cTn>
                  </p:par>
                  <p:par>
                    <p:cTn id="80" fill="hold">
                      <p:stCondLst>
                        <p:cond delay="indefinite"/>
                      </p:stCondLst>
                      <p:childTnLst>
                        <p:par>
                          <p:cTn id="81" fill="hold">
                            <p:stCondLst>
                              <p:cond delay="0"/>
                            </p:stCondLst>
                            <p:childTnLst>
                              <p:par>
                                <p:cTn id="82" presetID="41" presetClass="entr" presetSubtype="0" fill="hold" grpId="0" nodeType="clickEffect">
                                  <p:stCondLst>
                                    <p:cond delay="0"/>
                                  </p:stCondLst>
                                  <p:iterate type="lt">
                                    <p:tmPct val="10000"/>
                                  </p:iterate>
                                  <p:childTnLst>
                                    <p:set>
                                      <p:cBhvr>
                                        <p:cTn id="83" dur="1" fill="hold">
                                          <p:stCondLst>
                                            <p:cond delay="0"/>
                                          </p:stCondLst>
                                        </p:cTn>
                                        <p:tgtEl>
                                          <p:spTgt spid="13"/>
                                        </p:tgtEl>
                                        <p:attrNameLst>
                                          <p:attrName>style.visibility</p:attrName>
                                        </p:attrNameLst>
                                      </p:cBhvr>
                                      <p:to>
                                        <p:strVal val="visible"/>
                                      </p:to>
                                    </p:set>
                                    <p:anim calcmode="lin" valueType="num">
                                      <p:cBhvr>
                                        <p:cTn id="84"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85" dur="500" fill="hold"/>
                                        <p:tgtEl>
                                          <p:spTgt spid="13"/>
                                        </p:tgtEl>
                                        <p:attrNameLst>
                                          <p:attrName>ppt_y</p:attrName>
                                        </p:attrNameLst>
                                      </p:cBhvr>
                                      <p:tavLst>
                                        <p:tav tm="0">
                                          <p:val>
                                            <p:strVal val="#ppt_y"/>
                                          </p:val>
                                        </p:tav>
                                        <p:tav tm="100000">
                                          <p:val>
                                            <p:strVal val="#ppt_y"/>
                                          </p:val>
                                        </p:tav>
                                      </p:tavLst>
                                    </p:anim>
                                    <p:anim calcmode="lin" valueType="num">
                                      <p:cBhvr>
                                        <p:cTn id="86"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87"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88" dur="500" tmFilter="0,0; .5, 1; 1, 1"/>
                                        <p:tgtEl>
                                          <p:spTgt spid="13"/>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barn(inVertical)">
                                      <p:cBhvr>
                                        <p:cTn id="93" dur="500"/>
                                        <p:tgtEl>
                                          <p:spTgt spid="30"/>
                                        </p:tgtEl>
                                      </p:cBhvr>
                                    </p:animEffect>
                                  </p:childTnLst>
                                </p:cTn>
                              </p:par>
                            </p:childTnLst>
                          </p:cTn>
                        </p:par>
                      </p:childTnLst>
                    </p:cTn>
                  </p:par>
                  <p:par>
                    <p:cTn id="94" fill="hold">
                      <p:stCondLst>
                        <p:cond delay="indefinite"/>
                      </p:stCondLst>
                      <p:childTnLst>
                        <p:par>
                          <p:cTn id="95" fill="hold">
                            <p:stCondLst>
                              <p:cond delay="0"/>
                            </p:stCondLst>
                            <p:childTnLst>
                              <p:par>
                                <p:cTn id="96" presetID="41" presetClass="entr" presetSubtype="0" fill="hold" grpId="0" nodeType="clickEffect">
                                  <p:stCondLst>
                                    <p:cond delay="0"/>
                                  </p:stCondLst>
                                  <p:iterate type="lt">
                                    <p:tmPct val="10000"/>
                                  </p:iterate>
                                  <p:childTnLst>
                                    <p:set>
                                      <p:cBhvr>
                                        <p:cTn id="97" dur="1" fill="hold">
                                          <p:stCondLst>
                                            <p:cond delay="0"/>
                                          </p:stCondLst>
                                        </p:cTn>
                                        <p:tgtEl>
                                          <p:spTgt spid="14"/>
                                        </p:tgtEl>
                                        <p:attrNameLst>
                                          <p:attrName>style.visibility</p:attrName>
                                        </p:attrNameLst>
                                      </p:cBhvr>
                                      <p:to>
                                        <p:strVal val="visible"/>
                                      </p:to>
                                    </p:set>
                                    <p:anim calcmode="lin" valueType="num">
                                      <p:cBhvr>
                                        <p:cTn id="98"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99" dur="500" fill="hold"/>
                                        <p:tgtEl>
                                          <p:spTgt spid="14"/>
                                        </p:tgtEl>
                                        <p:attrNameLst>
                                          <p:attrName>ppt_y</p:attrName>
                                        </p:attrNameLst>
                                      </p:cBhvr>
                                      <p:tavLst>
                                        <p:tav tm="0">
                                          <p:val>
                                            <p:strVal val="#ppt_y"/>
                                          </p:val>
                                        </p:tav>
                                        <p:tav tm="100000">
                                          <p:val>
                                            <p:strVal val="#ppt_y"/>
                                          </p:val>
                                        </p:tav>
                                      </p:tavLst>
                                    </p:anim>
                                    <p:anim calcmode="lin" valueType="num">
                                      <p:cBhvr>
                                        <p:cTn id="100"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101"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102" dur="500" tmFilter="0,0; .5, 1; 1, 1"/>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0" grpId="0"/>
      <p:bldP spid="11" grpId="0"/>
      <p:bldP spid="12" grpId="0"/>
      <p:bldP spid="13" grpId="0"/>
      <p:bldP spid="14" grpId="0"/>
      <p:bldP spid="24" grpId="0" animBg="1"/>
      <p:bldP spid="25" grpId="0" animBg="1"/>
      <p:bldP spid="26" grpId="0" animBg="1"/>
      <p:bldP spid="27" grpId="0" animBg="1"/>
      <p:bldP spid="28" grpId="0" animBg="1"/>
      <p:bldP spid="29"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4" name="Rectangle 3"/>
          <p:cNvSpPr/>
          <p:nvPr/>
        </p:nvSpPr>
        <p:spPr>
          <a:xfrm>
            <a:off x="5634857" y="260648"/>
            <a:ext cx="3257623" cy="707886"/>
          </a:xfrm>
          <a:prstGeom prst="rect">
            <a:avLst/>
          </a:prstGeom>
          <a:noFill/>
        </p:spPr>
        <p:txBody>
          <a:bodyPr wrap="none" lIns="91440" tIns="45720" rIns="91440" bIns="45720">
            <a:spAutoFit/>
          </a:bodyPr>
          <a:lstStyle/>
          <a:p>
            <a:pPr algn="ctr"/>
            <a:r>
              <a:rPr lang="fa-IR" sz="4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Karim" pitchFamily="2" charset="-78"/>
              </a:rPr>
              <a:t>شرایط امر به معروف</a:t>
            </a:r>
            <a:endParaRPr lang="en-US"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Karim" pitchFamily="2" charset="-78"/>
            </a:endParaRPr>
          </a:p>
        </p:txBody>
      </p:sp>
      <p:sp>
        <p:nvSpPr>
          <p:cNvPr id="5" name="Rectangle 4"/>
          <p:cNvSpPr/>
          <p:nvPr/>
        </p:nvSpPr>
        <p:spPr>
          <a:xfrm>
            <a:off x="4804375" y="1196752"/>
            <a:ext cx="4160113" cy="400110"/>
          </a:xfrm>
          <a:prstGeom prst="rect">
            <a:avLst/>
          </a:prstGeom>
        </p:spPr>
        <p:txBody>
          <a:bodyPr wrap="none">
            <a:spAutoFit/>
          </a:bodyPr>
          <a:lstStyle/>
          <a:p>
            <a:r>
              <a:rPr lang="fa-IR" sz="2000" dirty="0">
                <a:solidFill>
                  <a:srgbClr val="002060"/>
                </a:solidFill>
                <a:cs typeface="2  Titr" pitchFamily="2" charset="-78"/>
              </a:rPr>
              <a:t> </a:t>
            </a:r>
            <a:r>
              <a:rPr lang="fa-IR" sz="2000" dirty="0" smtClean="0">
                <a:solidFill>
                  <a:srgbClr val="002060"/>
                </a:solidFill>
                <a:cs typeface="2  Titr" pitchFamily="2" charset="-78"/>
              </a:rPr>
              <a:t>1 - آمر </a:t>
            </a:r>
            <a:r>
              <a:rPr lang="fa-IR" sz="2000" dirty="0">
                <a:solidFill>
                  <a:srgbClr val="002060"/>
                </a:solidFill>
                <a:cs typeface="2  Titr" pitchFamily="2" charset="-78"/>
              </a:rPr>
              <a:t>و ناهی، معروف و </a:t>
            </a:r>
            <a:r>
              <a:rPr lang="fa-IR" sz="2000" dirty="0" err="1">
                <a:solidFill>
                  <a:srgbClr val="002060"/>
                </a:solidFill>
                <a:cs typeface="2  Titr" pitchFamily="2" charset="-78"/>
              </a:rPr>
              <a:t>منكر</a:t>
            </a:r>
            <a:r>
              <a:rPr lang="fa-IR" sz="2000" dirty="0">
                <a:solidFill>
                  <a:srgbClr val="002060"/>
                </a:solidFill>
                <a:cs typeface="2  Titr" pitchFamily="2" charset="-78"/>
              </a:rPr>
              <a:t> را بشناسند. </a:t>
            </a:r>
            <a:endParaRPr lang="en-US" sz="2000" dirty="0">
              <a:solidFill>
                <a:srgbClr val="002060"/>
              </a:solidFill>
              <a:cs typeface="2  Titr" pitchFamily="2" charset="-78"/>
            </a:endParaRPr>
          </a:p>
        </p:txBody>
      </p:sp>
      <p:sp>
        <p:nvSpPr>
          <p:cNvPr id="6" name="Rectangle 5"/>
          <p:cNvSpPr/>
          <p:nvPr/>
        </p:nvSpPr>
        <p:spPr>
          <a:xfrm>
            <a:off x="2699792" y="1979548"/>
            <a:ext cx="6030416" cy="369332"/>
          </a:xfrm>
          <a:prstGeom prst="rect">
            <a:avLst/>
          </a:prstGeom>
        </p:spPr>
        <p:txBody>
          <a:bodyPr wrap="square">
            <a:spAutoFit/>
          </a:bodyPr>
          <a:lstStyle/>
          <a:p>
            <a:r>
              <a:rPr lang="fa-IR" dirty="0" smtClean="0">
                <a:solidFill>
                  <a:schemeClr val="bg2">
                    <a:lumMod val="50000"/>
                  </a:schemeClr>
                </a:solidFill>
                <a:cs typeface="2  Titr" pitchFamily="2" charset="-78"/>
              </a:rPr>
              <a:t>2 -آمر </a:t>
            </a:r>
            <a:r>
              <a:rPr lang="fa-IR" dirty="0">
                <a:solidFill>
                  <a:schemeClr val="bg2">
                    <a:lumMod val="50000"/>
                  </a:schemeClr>
                </a:solidFill>
                <a:cs typeface="2  Titr" pitchFamily="2" charset="-78"/>
              </a:rPr>
              <a:t>و ناهی احتمال تأثیر در امر به معروف و نهی از </a:t>
            </a:r>
            <a:r>
              <a:rPr lang="fa-IR" dirty="0" err="1">
                <a:solidFill>
                  <a:schemeClr val="bg2">
                    <a:lumMod val="50000"/>
                  </a:schemeClr>
                </a:solidFill>
                <a:cs typeface="2  Titr" pitchFamily="2" charset="-78"/>
              </a:rPr>
              <a:t>منكر</a:t>
            </a:r>
            <a:r>
              <a:rPr lang="fa-IR" dirty="0">
                <a:solidFill>
                  <a:schemeClr val="bg2">
                    <a:lumMod val="50000"/>
                  </a:schemeClr>
                </a:solidFill>
                <a:cs typeface="2  Titr" pitchFamily="2" charset="-78"/>
              </a:rPr>
              <a:t> را بدهند. </a:t>
            </a:r>
            <a:endParaRPr lang="en-US" dirty="0">
              <a:solidFill>
                <a:schemeClr val="bg2">
                  <a:lumMod val="50000"/>
                </a:schemeClr>
              </a:solidFill>
              <a:cs typeface="2  Titr" pitchFamily="2" charset="-78"/>
            </a:endParaRPr>
          </a:p>
        </p:txBody>
      </p:sp>
      <p:sp>
        <p:nvSpPr>
          <p:cNvPr id="7" name="Rectangle 6"/>
          <p:cNvSpPr/>
          <p:nvPr/>
        </p:nvSpPr>
        <p:spPr>
          <a:xfrm>
            <a:off x="1619672" y="2740858"/>
            <a:ext cx="7056784" cy="400110"/>
          </a:xfrm>
          <a:prstGeom prst="rect">
            <a:avLst/>
          </a:prstGeom>
        </p:spPr>
        <p:txBody>
          <a:bodyPr wrap="square">
            <a:spAutoFit/>
          </a:bodyPr>
          <a:lstStyle/>
          <a:p>
            <a:r>
              <a:rPr lang="fa-IR" sz="2000" dirty="0" smtClean="0">
                <a:solidFill>
                  <a:srgbClr val="0070C0"/>
                </a:solidFill>
                <a:cs typeface="2  Titr" pitchFamily="2" charset="-78"/>
              </a:rPr>
              <a:t>3 - </a:t>
            </a:r>
            <a:r>
              <a:rPr lang="fa-IR" sz="2000" dirty="0" err="1" smtClean="0">
                <a:solidFill>
                  <a:srgbClr val="0070C0"/>
                </a:solidFill>
                <a:cs typeface="2  Titr" pitchFamily="2" charset="-78"/>
              </a:rPr>
              <a:t>تارك</a:t>
            </a:r>
            <a:r>
              <a:rPr lang="fa-IR" sz="2000" dirty="0" smtClean="0">
                <a:solidFill>
                  <a:srgbClr val="0070C0"/>
                </a:solidFill>
                <a:cs typeface="2  Titr" pitchFamily="2" charset="-78"/>
              </a:rPr>
              <a:t> </a:t>
            </a:r>
            <a:r>
              <a:rPr lang="fa-IR" sz="2000" dirty="0">
                <a:solidFill>
                  <a:srgbClr val="0070C0"/>
                </a:solidFill>
                <a:cs typeface="2  Titr" pitchFamily="2" charset="-78"/>
              </a:rPr>
              <a:t>معروف و عامل به </a:t>
            </a:r>
            <a:r>
              <a:rPr lang="fa-IR" sz="2000" dirty="0" err="1">
                <a:solidFill>
                  <a:srgbClr val="0070C0"/>
                </a:solidFill>
                <a:cs typeface="2  Titr" pitchFamily="2" charset="-78"/>
              </a:rPr>
              <a:t>منكر</a:t>
            </a:r>
            <a:r>
              <a:rPr lang="fa-IR" sz="2000" dirty="0">
                <a:solidFill>
                  <a:srgbClr val="0070C0"/>
                </a:solidFill>
                <a:cs typeface="2  Titr" pitchFamily="2" charset="-78"/>
              </a:rPr>
              <a:t> بر ادامه شیوه خود اصرار داشته باشد. </a:t>
            </a:r>
            <a:endParaRPr lang="en-US" sz="2000" dirty="0">
              <a:solidFill>
                <a:srgbClr val="0070C0"/>
              </a:solidFill>
              <a:cs typeface="2  Titr" pitchFamily="2" charset="-78"/>
            </a:endParaRPr>
          </a:p>
        </p:txBody>
      </p:sp>
      <p:sp>
        <p:nvSpPr>
          <p:cNvPr id="8" name="Rectangle 7"/>
          <p:cNvSpPr/>
          <p:nvPr/>
        </p:nvSpPr>
        <p:spPr>
          <a:xfrm>
            <a:off x="1979712" y="3532946"/>
            <a:ext cx="7056784" cy="400110"/>
          </a:xfrm>
          <a:prstGeom prst="rect">
            <a:avLst/>
          </a:prstGeom>
        </p:spPr>
        <p:txBody>
          <a:bodyPr wrap="square">
            <a:spAutoFit/>
          </a:bodyPr>
          <a:lstStyle/>
          <a:p>
            <a:r>
              <a:rPr lang="fa-IR" sz="2000" dirty="0" smtClean="0">
                <a:solidFill>
                  <a:schemeClr val="bg1">
                    <a:lumMod val="95000"/>
                    <a:lumOff val="5000"/>
                  </a:schemeClr>
                </a:solidFill>
                <a:cs typeface="2  Titr" pitchFamily="2" charset="-78"/>
              </a:rPr>
              <a:t>4 - امر </a:t>
            </a:r>
            <a:r>
              <a:rPr lang="fa-IR" sz="2000" dirty="0">
                <a:solidFill>
                  <a:schemeClr val="bg1">
                    <a:lumMod val="95000"/>
                    <a:lumOff val="5000"/>
                  </a:schemeClr>
                </a:solidFill>
                <a:cs typeface="2  Titr" pitchFamily="2" charset="-78"/>
              </a:rPr>
              <a:t>به معروف و نهی از </a:t>
            </a:r>
            <a:r>
              <a:rPr lang="fa-IR" sz="2000" dirty="0" err="1">
                <a:solidFill>
                  <a:schemeClr val="bg1">
                    <a:lumMod val="95000"/>
                    <a:lumOff val="5000"/>
                  </a:schemeClr>
                </a:solidFill>
                <a:cs typeface="2  Titr" pitchFamily="2" charset="-78"/>
              </a:rPr>
              <a:t>منكر</a:t>
            </a:r>
            <a:r>
              <a:rPr lang="fa-IR" sz="2000" dirty="0">
                <a:solidFill>
                  <a:schemeClr val="bg1">
                    <a:lumMod val="95000"/>
                    <a:lumOff val="5000"/>
                  </a:schemeClr>
                </a:solidFill>
                <a:cs typeface="2  Titr" pitchFamily="2" charset="-78"/>
              </a:rPr>
              <a:t> موجب </a:t>
            </a:r>
            <a:r>
              <a:rPr lang="fa-IR" sz="2000" dirty="0">
                <a:solidFill>
                  <a:schemeClr val="bg1">
                    <a:lumMod val="95000"/>
                    <a:lumOff val="5000"/>
                  </a:schemeClr>
                </a:solidFill>
                <a:cs typeface="2  Titr" pitchFamily="2" charset="-78"/>
                <a:hlinkClick r:id="rId3" tooltip="ضرر"/>
              </a:rPr>
              <a:t>ضرر</a:t>
            </a:r>
            <a:r>
              <a:rPr lang="fa-IR" sz="2000" dirty="0">
                <a:solidFill>
                  <a:schemeClr val="bg1">
                    <a:lumMod val="95000"/>
                    <a:lumOff val="5000"/>
                  </a:schemeClr>
                </a:solidFill>
                <a:cs typeface="2  Titr" pitchFamily="2" charset="-78"/>
              </a:rPr>
              <a:t> و </a:t>
            </a:r>
            <a:r>
              <a:rPr lang="fa-IR" sz="2000" dirty="0" err="1">
                <a:solidFill>
                  <a:schemeClr val="bg1">
                    <a:lumMod val="95000"/>
                    <a:lumOff val="5000"/>
                  </a:schemeClr>
                </a:solidFill>
                <a:cs typeface="2  Titr" pitchFamily="2" charset="-78"/>
                <a:hlinkClick r:id="rId4" tooltip="مفسده"/>
              </a:rPr>
              <a:t>مفسده‌ای</a:t>
            </a:r>
            <a:r>
              <a:rPr lang="fa-IR" sz="2000" dirty="0">
                <a:solidFill>
                  <a:schemeClr val="bg1">
                    <a:lumMod val="95000"/>
                    <a:lumOff val="5000"/>
                  </a:schemeClr>
                </a:solidFill>
                <a:cs typeface="2  Titr" pitchFamily="2" charset="-78"/>
              </a:rPr>
              <a:t> نباشد</a:t>
            </a:r>
            <a:r>
              <a:rPr lang="fa-IR" sz="2000" dirty="0">
                <a:solidFill>
                  <a:schemeClr val="bg1">
                    <a:lumMod val="95000"/>
                    <a:lumOff val="5000"/>
                  </a:schemeClr>
                </a:solidFill>
                <a:cs typeface="2  Titr" pitchFamily="2" charset="-78"/>
                <a:hlinkClick r:id="rId5"/>
              </a:rPr>
              <a:t> </a:t>
            </a:r>
            <a:endParaRPr lang="en-US" sz="2000" dirty="0">
              <a:solidFill>
                <a:schemeClr val="bg1">
                  <a:lumMod val="95000"/>
                  <a:lumOff val="5000"/>
                </a:schemeClr>
              </a:solidFill>
              <a:cs typeface="2  Titr" pitchFamily="2" charset="-78"/>
            </a:endParaRPr>
          </a:p>
        </p:txBody>
      </p:sp>
    </p:spTree>
    <p:custDataLst>
      <p:tags r:id="rId1"/>
    </p:custDataLst>
    <p:extLst>
      <p:ext uri="{BB962C8B-B14F-4D97-AF65-F5344CB8AC3E}">
        <p14:creationId xmlns:p14="http://schemas.microsoft.com/office/powerpoint/2010/main" val="3196169492"/>
      </p:ext>
    </p:extLst>
  </p:cSld>
  <p:clrMapOvr>
    <a:masterClrMapping/>
  </p:clrMapOvr>
  <mc:AlternateContent xmlns:mc="http://schemas.openxmlformats.org/markup-compatibility/2006" xmlns:p14="http://schemas.microsoft.com/office/powerpoint/2010/main">
    <mc:Choice Requires="p14">
      <p:transition spd="slow" p14:dur="2000" advTm="25094"/>
    </mc:Choice>
    <mc:Fallback xmlns="">
      <p:transition spd="slow" advTm="250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ppt_w</p:attrName>
                                        </p:attrNameLst>
                                      </p:cBhvr>
                                      <p:tavLst>
                                        <p:tav tm="0">
                                          <p:val>
                                            <p:fltVal val="0"/>
                                          </p:val>
                                        </p:tav>
                                        <p:tav tm="100000">
                                          <p:val>
                                            <p:strVal val="#ppt_w"/>
                                          </p:val>
                                        </p:tav>
                                      </p:tavLst>
                                    </p:anim>
                                    <p:anim calcmode="lin" valueType="num">
                                      <p:cBhvr>
                                        <p:cTn id="38" dur="1000" fill="hold"/>
                                        <p:tgtEl>
                                          <p:spTgt spid="7"/>
                                        </p:tgtEl>
                                        <p:attrNameLst>
                                          <p:attrName>ppt_h</p:attrName>
                                        </p:attrNameLst>
                                      </p:cBhvr>
                                      <p:tavLst>
                                        <p:tav tm="0">
                                          <p:val>
                                            <p:fltVal val="0"/>
                                          </p:val>
                                        </p:tav>
                                        <p:tav tm="100000">
                                          <p:val>
                                            <p:strVal val="#ppt_h"/>
                                          </p:val>
                                        </p:tav>
                                      </p:tavLst>
                                    </p:anim>
                                    <p:anim calcmode="lin" valueType="num">
                                      <p:cBhvr>
                                        <p:cTn id="39" dur="1000" fill="hold"/>
                                        <p:tgtEl>
                                          <p:spTgt spid="7"/>
                                        </p:tgtEl>
                                        <p:attrNameLst>
                                          <p:attrName>style.rotation</p:attrName>
                                        </p:attrNameLst>
                                      </p:cBhvr>
                                      <p:tavLst>
                                        <p:tav tm="0">
                                          <p:val>
                                            <p:fltVal val="90"/>
                                          </p:val>
                                        </p:tav>
                                        <p:tav tm="100000">
                                          <p:val>
                                            <p:fltVal val="0"/>
                                          </p:val>
                                        </p:tav>
                                      </p:tavLst>
                                    </p:anim>
                                    <p:animEffect transition="in" filter="fade">
                                      <p:cBhvr>
                                        <p:cTn id="40" dur="10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p:cTn id="45" dur="500" fill="hold"/>
                                        <p:tgtEl>
                                          <p:spTgt spid="8"/>
                                        </p:tgtEl>
                                        <p:attrNameLst>
                                          <p:attrName>ppt_w</p:attrName>
                                        </p:attrNameLst>
                                      </p:cBhvr>
                                      <p:tavLst>
                                        <p:tav tm="0">
                                          <p:val>
                                            <p:fltVal val="0"/>
                                          </p:val>
                                        </p:tav>
                                        <p:tav tm="100000">
                                          <p:val>
                                            <p:strVal val="#ppt_w"/>
                                          </p:val>
                                        </p:tav>
                                      </p:tavLst>
                                    </p:anim>
                                    <p:anim calcmode="lin" valueType="num">
                                      <p:cBhvr>
                                        <p:cTn id="46" dur="500" fill="hold"/>
                                        <p:tgtEl>
                                          <p:spTgt spid="8"/>
                                        </p:tgtEl>
                                        <p:attrNameLst>
                                          <p:attrName>ppt_h</p:attrName>
                                        </p:attrNameLst>
                                      </p:cBhvr>
                                      <p:tavLst>
                                        <p:tav tm="0">
                                          <p:val>
                                            <p:fltVal val="0"/>
                                          </p:val>
                                        </p:tav>
                                        <p:tav tm="100000">
                                          <p:val>
                                            <p:strVal val="#ppt_h"/>
                                          </p:val>
                                        </p:tav>
                                      </p:tavLst>
                                    </p:anim>
                                    <p:animEffect transition="in" filter="fade">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lgConfetti">
          <a:fgClr>
            <a:srgbClr val="00B050"/>
          </a:fgClr>
          <a:bgClr>
            <a:srgbClr val="FFC000"/>
          </a:bgClr>
        </a:pattFill>
        <a:effectLst/>
      </p:bgPr>
    </p:bg>
    <p:spTree>
      <p:nvGrpSpPr>
        <p:cNvPr id="1" name=""/>
        <p:cNvGrpSpPr/>
        <p:nvPr/>
      </p:nvGrpSpPr>
      <p:grpSpPr>
        <a:xfrm>
          <a:off x="0" y="0"/>
          <a:ext cx="0" cy="0"/>
          <a:chOff x="0" y="0"/>
          <a:chExt cx="0" cy="0"/>
        </a:xfrm>
      </p:grpSpPr>
      <p:sp>
        <p:nvSpPr>
          <p:cNvPr id="4" name="Rectangle 3"/>
          <p:cNvSpPr/>
          <p:nvPr/>
        </p:nvSpPr>
        <p:spPr>
          <a:xfrm>
            <a:off x="683568" y="188640"/>
            <a:ext cx="8137164" cy="923330"/>
          </a:xfrm>
          <a:prstGeom prst="rect">
            <a:avLst/>
          </a:prstGeom>
          <a:noFill/>
        </p:spPr>
        <p:txBody>
          <a:bodyPr wrap="none" lIns="91440" tIns="45720" rIns="91440" bIns="45720">
            <a:spAutoFit/>
          </a:bodyPr>
          <a:lstStyle/>
          <a:p>
            <a:pPr algn="ctr"/>
            <a:r>
              <a:rPr lang="fa-I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Titr" pitchFamily="2" charset="-78"/>
              </a:rPr>
              <a:t>مراتب امر به معروف </a:t>
            </a:r>
            <a:r>
              <a:rPr lang="fa-IR"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Titr" pitchFamily="2" charset="-78"/>
              </a:rPr>
              <a:t>ونهی</a:t>
            </a:r>
            <a:r>
              <a:rPr lang="fa-I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Titr" pitchFamily="2" charset="-78"/>
              </a:rPr>
              <a:t> </a:t>
            </a:r>
            <a:r>
              <a:rPr lang="fa-IR"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Titr" pitchFamily="2" charset="-78"/>
              </a:rPr>
              <a:t>ازمنکر</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Titr" pitchFamily="2" charset="-78"/>
            </a:endParaRPr>
          </a:p>
        </p:txBody>
      </p:sp>
      <p:sp>
        <p:nvSpPr>
          <p:cNvPr id="5" name="Rectangle 4"/>
          <p:cNvSpPr/>
          <p:nvPr/>
        </p:nvSpPr>
        <p:spPr>
          <a:xfrm>
            <a:off x="2123728" y="1412776"/>
            <a:ext cx="7200800" cy="461665"/>
          </a:xfrm>
          <a:prstGeom prst="rect">
            <a:avLst/>
          </a:prstGeom>
        </p:spPr>
        <p:txBody>
          <a:bodyPr wrap="square">
            <a:spAutoFit/>
          </a:bodyPr>
          <a:lstStyle/>
          <a:p>
            <a:r>
              <a:rPr lang="fa-IR" sz="2400" dirty="0">
                <a:solidFill>
                  <a:srgbClr val="002060"/>
                </a:solidFill>
                <a:cs typeface="2  Titr" pitchFamily="2" charset="-78"/>
              </a:rPr>
              <a:t>برای امر به معروف و نهی از </a:t>
            </a:r>
            <a:r>
              <a:rPr lang="fa-IR" sz="2400" dirty="0" err="1">
                <a:solidFill>
                  <a:srgbClr val="002060"/>
                </a:solidFill>
                <a:cs typeface="2  Titr" pitchFamily="2" charset="-78"/>
              </a:rPr>
              <a:t>منكر</a:t>
            </a:r>
            <a:r>
              <a:rPr lang="fa-IR" sz="2400" dirty="0">
                <a:solidFill>
                  <a:srgbClr val="002060"/>
                </a:solidFill>
                <a:cs typeface="2  Titr" pitchFamily="2" charset="-78"/>
              </a:rPr>
              <a:t> سه مرحله متصور شده است: </a:t>
            </a:r>
            <a:endParaRPr lang="en-US" sz="2400" dirty="0">
              <a:solidFill>
                <a:srgbClr val="002060"/>
              </a:solidFill>
              <a:cs typeface="2  Titr" pitchFamily="2" charset="-78"/>
            </a:endParaRPr>
          </a:p>
        </p:txBody>
      </p:sp>
      <p:sp>
        <p:nvSpPr>
          <p:cNvPr id="6" name="Rectangle 5"/>
          <p:cNvSpPr/>
          <p:nvPr/>
        </p:nvSpPr>
        <p:spPr>
          <a:xfrm>
            <a:off x="179512" y="2276872"/>
            <a:ext cx="8964488" cy="707886"/>
          </a:xfrm>
          <a:prstGeom prst="rect">
            <a:avLst/>
          </a:prstGeom>
        </p:spPr>
        <p:txBody>
          <a:bodyPr wrap="square">
            <a:spAutoFit/>
          </a:bodyPr>
          <a:lstStyle/>
          <a:p>
            <a:pPr algn="ctr"/>
            <a:r>
              <a:rPr lang="fa-IR" sz="2000" dirty="0">
                <a:solidFill>
                  <a:srgbClr val="7030A0"/>
                </a:solidFill>
                <a:cs typeface="2  Titr" pitchFamily="2" charset="-78"/>
              </a:rPr>
              <a:t> </a:t>
            </a:r>
            <a:r>
              <a:rPr lang="fa-IR" sz="2000" dirty="0" smtClean="0">
                <a:solidFill>
                  <a:srgbClr val="7030A0"/>
                </a:solidFill>
                <a:cs typeface="2  Titr" pitchFamily="2" charset="-78"/>
              </a:rPr>
              <a:t>1 - </a:t>
            </a:r>
            <a:r>
              <a:rPr lang="fa-IR" sz="2000" dirty="0" err="1" smtClean="0">
                <a:solidFill>
                  <a:srgbClr val="7030A0"/>
                </a:solidFill>
                <a:cs typeface="2  Titr" pitchFamily="2" charset="-78"/>
              </a:rPr>
              <a:t>انكار</a:t>
            </a:r>
            <a:r>
              <a:rPr lang="fa-IR" sz="2000" dirty="0" smtClean="0">
                <a:solidFill>
                  <a:srgbClr val="7030A0"/>
                </a:solidFill>
                <a:cs typeface="2  Titr" pitchFamily="2" charset="-78"/>
              </a:rPr>
              <a:t> </a:t>
            </a:r>
            <a:r>
              <a:rPr lang="fa-IR" sz="2000" dirty="0">
                <a:solidFill>
                  <a:srgbClr val="7030A0"/>
                </a:solidFill>
                <a:cs typeface="2  Titr" pitchFamily="2" charset="-78"/>
              </a:rPr>
              <a:t>قلبی؛ یعنی ناراحتی خود را از </a:t>
            </a:r>
            <a:r>
              <a:rPr lang="fa-IR" sz="2000" dirty="0" err="1">
                <a:solidFill>
                  <a:srgbClr val="7030A0"/>
                </a:solidFill>
                <a:cs typeface="2  Titr" pitchFamily="2" charset="-78"/>
              </a:rPr>
              <a:t>منكر</a:t>
            </a:r>
            <a:r>
              <a:rPr lang="fa-IR" sz="2000" dirty="0">
                <a:solidFill>
                  <a:srgbClr val="7030A0"/>
                </a:solidFill>
                <a:cs typeface="2  Titr" pitchFamily="2" charset="-78"/>
              </a:rPr>
              <a:t> </a:t>
            </a:r>
            <a:r>
              <a:rPr lang="fa-IR" sz="2000" dirty="0" err="1">
                <a:solidFill>
                  <a:srgbClr val="7030A0"/>
                </a:solidFill>
                <a:cs typeface="2  Titr" pitchFamily="2" charset="-78"/>
              </a:rPr>
              <a:t>آشكار</a:t>
            </a:r>
            <a:r>
              <a:rPr lang="fa-IR" sz="2000" dirty="0">
                <a:solidFill>
                  <a:srgbClr val="7030A0"/>
                </a:solidFill>
                <a:cs typeface="2  Titr" pitchFamily="2" charset="-78"/>
              </a:rPr>
              <a:t> </a:t>
            </a:r>
            <a:r>
              <a:rPr lang="fa-IR" sz="2000" dirty="0" err="1">
                <a:solidFill>
                  <a:srgbClr val="7030A0"/>
                </a:solidFill>
                <a:cs typeface="2  Titr" pitchFamily="2" charset="-78"/>
              </a:rPr>
              <a:t>كند</a:t>
            </a:r>
            <a:r>
              <a:rPr lang="fa-IR" sz="2000" dirty="0">
                <a:solidFill>
                  <a:srgbClr val="7030A0"/>
                </a:solidFill>
                <a:cs typeface="2  Titr" pitchFamily="2" charset="-78"/>
              </a:rPr>
              <a:t>؛ چهره در هم </a:t>
            </a:r>
            <a:r>
              <a:rPr lang="fa-IR" sz="2000" dirty="0" err="1">
                <a:solidFill>
                  <a:srgbClr val="7030A0"/>
                </a:solidFill>
                <a:cs typeface="2  Titr" pitchFamily="2" charset="-78"/>
              </a:rPr>
              <a:t>كشیدن</a:t>
            </a:r>
            <a:r>
              <a:rPr lang="fa-IR" sz="2000" dirty="0">
                <a:solidFill>
                  <a:srgbClr val="7030A0"/>
                </a:solidFill>
                <a:cs typeface="2  Titr" pitchFamily="2" charset="-78"/>
              </a:rPr>
              <a:t>، </a:t>
            </a:r>
            <a:r>
              <a:rPr lang="fa-IR" sz="2000" dirty="0" smtClean="0">
                <a:solidFill>
                  <a:srgbClr val="7030A0"/>
                </a:solidFill>
                <a:cs typeface="2  Titr" pitchFamily="2" charset="-78"/>
              </a:rPr>
              <a:t>روی </a:t>
            </a:r>
            <a:r>
              <a:rPr lang="fa-IR" sz="2000" dirty="0">
                <a:solidFill>
                  <a:srgbClr val="7030A0"/>
                </a:solidFill>
                <a:cs typeface="2  Titr" pitchFamily="2" charset="-78"/>
              </a:rPr>
              <a:t>گرداندن، </a:t>
            </a:r>
            <a:r>
              <a:rPr lang="fa-IR" sz="2000" dirty="0" err="1">
                <a:solidFill>
                  <a:srgbClr val="7030A0"/>
                </a:solidFill>
                <a:cs typeface="2  Titr" pitchFamily="2" charset="-78"/>
              </a:rPr>
              <a:t>ترك</a:t>
            </a:r>
            <a:r>
              <a:rPr lang="fa-IR" sz="2000" dirty="0">
                <a:solidFill>
                  <a:srgbClr val="7030A0"/>
                </a:solidFill>
                <a:cs typeface="2  Titr" pitchFamily="2" charset="-78"/>
              </a:rPr>
              <a:t> رفت </a:t>
            </a:r>
            <a:r>
              <a:rPr lang="fa-IR" sz="2000" dirty="0" err="1">
                <a:solidFill>
                  <a:srgbClr val="7030A0"/>
                </a:solidFill>
                <a:cs typeface="2  Titr" pitchFamily="2" charset="-78"/>
              </a:rPr>
              <a:t>وآمد</a:t>
            </a:r>
            <a:r>
              <a:rPr lang="fa-IR" sz="2000" dirty="0">
                <a:solidFill>
                  <a:srgbClr val="7030A0"/>
                </a:solidFill>
                <a:cs typeface="2  Titr" pitchFamily="2" charset="-78"/>
              </a:rPr>
              <a:t> و</a:t>
            </a:r>
            <a:r>
              <a:rPr lang="fa-IR" sz="2000" dirty="0" smtClean="0">
                <a:solidFill>
                  <a:srgbClr val="7030A0"/>
                </a:solidFill>
                <a:cs typeface="2  Titr" pitchFamily="2" charset="-78"/>
              </a:rPr>
              <a:t>...</a:t>
            </a:r>
            <a:endParaRPr lang="en-US" sz="2000" dirty="0">
              <a:solidFill>
                <a:srgbClr val="7030A0"/>
              </a:solidFill>
              <a:cs typeface="2  Titr" pitchFamily="2" charset="-78"/>
            </a:endParaRPr>
          </a:p>
        </p:txBody>
      </p:sp>
      <p:sp>
        <p:nvSpPr>
          <p:cNvPr id="8" name="Rectangle 7"/>
          <p:cNvSpPr/>
          <p:nvPr/>
        </p:nvSpPr>
        <p:spPr>
          <a:xfrm>
            <a:off x="-45594" y="3277433"/>
            <a:ext cx="9235220" cy="1015663"/>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fa-IR" sz="2000" b="1" cap="none" spc="0" dirty="0" smtClean="0">
                <a:ln w="50800"/>
                <a:solidFill>
                  <a:schemeClr val="bg1">
                    <a:shade val="50000"/>
                  </a:schemeClr>
                </a:solidFill>
                <a:effectLst/>
                <a:cs typeface="2  Titr" pitchFamily="2" charset="-78"/>
              </a:rPr>
              <a:t>2 - انکار زبانی؛ یعنی اگر می داند از مرحله اول نتیجه </a:t>
            </a:r>
            <a:r>
              <a:rPr lang="fa-IR" sz="2000" b="1" cap="none" spc="0" dirty="0" err="1" smtClean="0">
                <a:ln w="50800"/>
                <a:solidFill>
                  <a:schemeClr val="bg1">
                    <a:shade val="50000"/>
                  </a:schemeClr>
                </a:solidFill>
                <a:effectLst/>
                <a:cs typeface="2  Titr" pitchFamily="2" charset="-78"/>
              </a:rPr>
              <a:t>نمی</a:t>
            </a:r>
            <a:r>
              <a:rPr lang="fa-IR" sz="2000" b="1" cap="none" spc="0" dirty="0" smtClean="0">
                <a:ln w="50800"/>
                <a:solidFill>
                  <a:schemeClr val="bg1">
                    <a:shade val="50000"/>
                  </a:schemeClr>
                </a:solidFill>
                <a:effectLst/>
                <a:cs typeface="2  Titr" pitchFamily="2" charset="-78"/>
              </a:rPr>
              <a:t> گیرد باید بازبان نرم، او را متوجه خطایش</a:t>
            </a:r>
          </a:p>
          <a:p>
            <a:pPr algn="ctr"/>
            <a:r>
              <a:rPr lang="fa-IR" sz="2000" b="1" dirty="0" smtClean="0">
                <a:ln w="50800"/>
                <a:solidFill>
                  <a:schemeClr val="bg1">
                    <a:shade val="50000"/>
                  </a:schemeClr>
                </a:solidFill>
                <a:cs typeface="2  Titr" pitchFamily="2" charset="-78"/>
              </a:rPr>
              <a:t>کنند . </a:t>
            </a:r>
            <a:r>
              <a:rPr lang="fa-IR" sz="2000" b="1" dirty="0" err="1" smtClean="0">
                <a:ln w="50800"/>
                <a:solidFill>
                  <a:schemeClr val="bg1">
                    <a:shade val="50000"/>
                  </a:schemeClr>
                </a:solidFill>
                <a:cs typeface="2  Titr" pitchFamily="2" charset="-78"/>
              </a:rPr>
              <a:t>ودرصورت</a:t>
            </a:r>
            <a:r>
              <a:rPr lang="fa-IR" sz="2000" b="1" dirty="0" smtClean="0">
                <a:ln w="50800"/>
                <a:solidFill>
                  <a:schemeClr val="bg1">
                    <a:shade val="50000"/>
                  </a:schemeClr>
                </a:solidFill>
                <a:cs typeface="2  Titr" pitchFamily="2" charset="-78"/>
              </a:rPr>
              <a:t> عدم تأثیر بایستی با لحن آمرانه امر </a:t>
            </a:r>
            <a:r>
              <a:rPr lang="fa-IR" sz="2000" b="1" dirty="0" err="1" smtClean="0">
                <a:ln w="50800"/>
                <a:solidFill>
                  <a:schemeClr val="bg1">
                    <a:shade val="50000"/>
                  </a:schemeClr>
                </a:solidFill>
                <a:cs typeface="2  Titr" pitchFamily="2" charset="-78"/>
              </a:rPr>
              <a:t>ونهی</a:t>
            </a:r>
            <a:r>
              <a:rPr lang="fa-IR" sz="2000" b="1" dirty="0" smtClean="0">
                <a:ln w="50800"/>
                <a:solidFill>
                  <a:schemeClr val="bg1">
                    <a:shade val="50000"/>
                  </a:schemeClr>
                </a:solidFill>
                <a:cs typeface="2  Titr" pitchFamily="2" charset="-78"/>
              </a:rPr>
              <a:t> کند . </a:t>
            </a:r>
            <a:r>
              <a:rPr lang="fa-IR" sz="2000" b="1" dirty="0" err="1" smtClean="0">
                <a:ln w="50800"/>
                <a:solidFill>
                  <a:schemeClr val="bg1">
                    <a:shade val="50000"/>
                  </a:schemeClr>
                </a:solidFill>
                <a:cs typeface="2  Titr" pitchFamily="2" charset="-78"/>
              </a:rPr>
              <a:t>ودر</a:t>
            </a:r>
            <a:r>
              <a:rPr lang="fa-IR" sz="2000" b="1" dirty="0" smtClean="0">
                <a:ln w="50800"/>
                <a:solidFill>
                  <a:schemeClr val="bg1">
                    <a:shade val="50000"/>
                  </a:schemeClr>
                </a:solidFill>
                <a:cs typeface="2  Titr" pitchFamily="2" charset="-78"/>
              </a:rPr>
              <a:t> هرحال رعایت درجات تندی</a:t>
            </a:r>
          </a:p>
          <a:p>
            <a:pPr algn="ctr"/>
            <a:r>
              <a:rPr lang="fa-IR" sz="2000" b="1" dirty="0" smtClean="0">
                <a:ln w="50800"/>
                <a:solidFill>
                  <a:schemeClr val="bg1">
                    <a:shade val="50000"/>
                  </a:schemeClr>
                </a:solidFill>
                <a:cs typeface="2  Titr" pitchFamily="2" charset="-78"/>
              </a:rPr>
              <a:t>را </a:t>
            </a:r>
            <a:r>
              <a:rPr lang="fa-IR" sz="2000" b="1" dirty="0" err="1" smtClean="0">
                <a:ln w="50800"/>
                <a:solidFill>
                  <a:schemeClr val="bg1">
                    <a:shade val="50000"/>
                  </a:schemeClr>
                </a:solidFill>
                <a:cs typeface="2  Titr" pitchFamily="2" charset="-78"/>
              </a:rPr>
              <a:t>بنماید</a:t>
            </a:r>
            <a:r>
              <a:rPr lang="fa-IR" sz="2000" b="1" dirty="0" smtClean="0">
                <a:ln w="50800"/>
                <a:solidFill>
                  <a:schemeClr val="bg1">
                    <a:shade val="50000"/>
                  </a:schemeClr>
                </a:solidFill>
                <a:cs typeface="2  Titr" pitchFamily="2" charset="-78"/>
              </a:rPr>
              <a:t> </a:t>
            </a:r>
            <a:r>
              <a:rPr lang="fa-IR" sz="2000" b="1" dirty="0" err="1" smtClean="0">
                <a:ln w="50800"/>
                <a:solidFill>
                  <a:schemeClr val="bg1">
                    <a:shade val="50000"/>
                  </a:schemeClr>
                </a:solidFill>
                <a:cs typeface="2  Titr" pitchFamily="2" charset="-78"/>
              </a:rPr>
              <a:t>ودراین</a:t>
            </a:r>
            <a:r>
              <a:rPr lang="fa-IR" sz="2000" b="1" dirty="0" smtClean="0">
                <a:ln w="50800"/>
                <a:solidFill>
                  <a:schemeClr val="bg1">
                    <a:shade val="50000"/>
                  </a:schemeClr>
                </a:solidFill>
                <a:cs typeface="2  Titr" pitchFamily="2" charset="-78"/>
              </a:rPr>
              <a:t> امر </a:t>
            </a:r>
            <a:r>
              <a:rPr lang="fa-IR" sz="2000" b="1" dirty="0" err="1" smtClean="0">
                <a:ln w="50800"/>
                <a:solidFill>
                  <a:schemeClr val="bg1">
                    <a:shade val="50000"/>
                  </a:schemeClr>
                </a:solidFill>
                <a:cs typeface="2  Titr" pitchFamily="2" charset="-78"/>
              </a:rPr>
              <a:t>ونهی</a:t>
            </a:r>
            <a:r>
              <a:rPr lang="fa-IR" sz="2000" b="1" dirty="0" smtClean="0">
                <a:ln w="50800"/>
                <a:solidFill>
                  <a:schemeClr val="bg1">
                    <a:shade val="50000"/>
                  </a:schemeClr>
                </a:solidFill>
                <a:cs typeface="2  Titr" pitchFamily="2" charset="-78"/>
              </a:rPr>
              <a:t> مرتکب خلاف نشود.  </a:t>
            </a:r>
            <a:r>
              <a:rPr lang="fa-IR" sz="2000" b="1" cap="none" spc="0" dirty="0" smtClean="0">
                <a:ln w="50800"/>
                <a:solidFill>
                  <a:schemeClr val="bg1">
                    <a:shade val="50000"/>
                  </a:schemeClr>
                </a:solidFill>
                <a:effectLst/>
                <a:cs typeface="2  Titr" pitchFamily="2" charset="-78"/>
              </a:rPr>
              <a:t> </a:t>
            </a:r>
            <a:endParaRPr lang="en-US" sz="2000" b="1" cap="none" spc="0" dirty="0">
              <a:ln w="50800"/>
              <a:solidFill>
                <a:schemeClr val="bg1">
                  <a:shade val="50000"/>
                </a:schemeClr>
              </a:solidFill>
              <a:effectLst/>
              <a:cs typeface="2  Titr" pitchFamily="2" charset="-78"/>
            </a:endParaRPr>
          </a:p>
        </p:txBody>
      </p:sp>
      <p:sp>
        <p:nvSpPr>
          <p:cNvPr id="10" name="Rectangle 9"/>
          <p:cNvSpPr/>
          <p:nvPr/>
        </p:nvSpPr>
        <p:spPr>
          <a:xfrm>
            <a:off x="217287" y="4789601"/>
            <a:ext cx="8888972" cy="1015663"/>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2000" b="1" cap="none" spc="50" dirty="0" smtClean="0">
                <a:ln w="11430"/>
                <a:solidFill>
                  <a:srgbClr val="002060"/>
                </a:solidFill>
                <a:effectLst>
                  <a:outerShdw blurRad="76200" dist="50800" dir="5400000" algn="tl" rotWithShape="0">
                    <a:srgbClr val="000000">
                      <a:alpha val="65000"/>
                    </a:srgbClr>
                  </a:outerShdw>
                </a:effectLst>
                <a:cs typeface="2  Titr" pitchFamily="2" charset="-78"/>
              </a:rPr>
              <a:t>3 – اقدام عملی ؛ گاه ممکن است منکر چنان ریشه دار شده </a:t>
            </a:r>
            <a:r>
              <a:rPr lang="fa-IR" sz="2000" b="1" cap="none" spc="50" dirty="0" err="1" smtClean="0">
                <a:ln w="11430"/>
                <a:solidFill>
                  <a:srgbClr val="002060"/>
                </a:solidFill>
                <a:effectLst>
                  <a:outerShdw blurRad="76200" dist="50800" dir="5400000" algn="tl" rotWithShape="0">
                    <a:srgbClr val="000000">
                      <a:alpha val="65000"/>
                    </a:srgbClr>
                  </a:outerShdw>
                </a:effectLst>
                <a:cs typeface="2  Titr" pitchFamily="2" charset="-78"/>
              </a:rPr>
              <a:t>باشدکه</a:t>
            </a:r>
            <a:r>
              <a:rPr lang="fa-IR" sz="2000" b="1" cap="none" spc="50" dirty="0" smtClean="0">
                <a:ln w="11430"/>
                <a:solidFill>
                  <a:srgbClr val="002060"/>
                </a:solidFill>
                <a:effectLst>
                  <a:outerShdw blurRad="76200" dist="50800" dir="5400000" algn="tl" rotWithShape="0">
                    <a:srgbClr val="000000">
                      <a:alpha val="65000"/>
                    </a:srgbClr>
                  </a:outerShdw>
                </a:effectLst>
                <a:cs typeface="2  Titr" pitchFamily="2" charset="-78"/>
              </a:rPr>
              <a:t> نیازمند عمل باشد. منتهی</a:t>
            </a:r>
          </a:p>
          <a:p>
            <a:pPr algn="ctr"/>
            <a:r>
              <a:rPr lang="fa-IR" sz="2000" b="1" spc="50" dirty="0" smtClean="0">
                <a:ln w="11430"/>
                <a:solidFill>
                  <a:srgbClr val="002060"/>
                </a:solidFill>
                <a:effectLst>
                  <a:outerShdw blurRad="76200" dist="50800" dir="5400000" algn="tl" rotWithShape="0">
                    <a:srgbClr val="000000">
                      <a:alpha val="65000"/>
                    </a:srgbClr>
                  </a:outerShdw>
                </a:effectLst>
                <a:cs typeface="2  Titr" pitchFamily="2" charset="-78"/>
              </a:rPr>
              <a:t>مراتب </a:t>
            </a:r>
            <a:r>
              <a:rPr lang="fa-IR" sz="2000" b="1" spc="50" dirty="0" err="1" smtClean="0">
                <a:ln w="11430"/>
                <a:solidFill>
                  <a:srgbClr val="002060"/>
                </a:solidFill>
                <a:effectLst>
                  <a:outerShdw blurRad="76200" dist="50800" dir="5400000" algn="tl" rotWithShape="0">
                    <a:srgbClr val="000000">
                      <a:alpha val="65000"/>
                    </a:srgbClr>
                  </a:outerShdw>
                </a:effectLst>
                <a:cs typeface="2  Titr" pitchFamily="2" charset="-78"/>
              </a:rPr>
              <a:t>راباید</a:t>
            </a:r>
            <a:r>
              <a:rPr lang="fa-IR" sz="2000" b="1" spc="50" dirty="0" smtClean="0">
                <a:ln w="11430"/>
                <a:solidFill>
                  <a:srgbClr val="002060"/>
                </a:solidFill>
                <a:effectLst>
                  <a:outerShdw blurRad="76200" dist="50800" dir="5400000" algn="tl" rotWithShape="0">
                    <a:srgbClr val="000000">
                      <a:alpha val="65000"/>
                    </a:srgbClr>
                  </a:outerShdw>
                </a:effectLst>
                <a:cs typeface="2  Titr" pitchFamily="2" charset="-78"/>
              </a:rPr>
              <a:t> </a:t>
            </a:r>
            <a:r>
              <a:rPr lang="fa-IR" sz="2000" b="1" spc="50" dirty="0" err="1" smtClean="0">
                <a:ln w="11430"/>
                <a:solidFill>
                  <a:srgbClr val="002060"/>
                </a:solidFill>
                <a:effectLst>
                  <a:outerShdw blurRad="76200" dist="50800" dir="5400000" algn="tl" rotWithShape="0">
                    <a:srgbClr val="000000">
                      <a:alpha val="65000"/>
                    </a:srgbClr>
                  </a:outerShdw>
                </a:effectLst>
                <a:cs typeface="2  Titr" pitchFamily="2" charset="-78"/>
              </a:rPr>
              <a:t>درنظر</a:t>
            </a:r>
            <a:r>
              <a:rPr lang="fa-IR" sz="2000" b="1" spc="50" dirty="0" smtClean="0">
                <a:ln w="11430"/>
                <a:solidFill>
                  <a:srgbClr val="002060"/>
                </a:solidFill>
                <a:effectLst>
                  <a:outerShdw blurRad="76200" dist="50800" dir="5400000" algn="tl" rotWithShape="0">
                    <a:srgbClr val="000000">
                      <a:alpha val="65000"/>
                    </a:srgbClr>
                  </a:outerShdw>
                </a:effectLst>
                <a:cs typeface="2  Titr" pitchFamily="2" charset="-78"/>
              </a:rPr>
              <a:t> گرفت </a:t>
            </a:r>
            <a:r>
              <a:rPr lang="fa-IR" sz="2000" b="1" spc="50" dirty="0" err="1" smtClean="0">
                <a:ln w="11430"/>
                <a:solidFill>
                  <a:srgbClr val="002060"/>
                </a:solidFill>
                <a:effectLst>
                  <a:outerShdw blurRad="76200" dist="50800" dir="5400000" algn="tl" rotWithShape="0">
                    <a:srgbClr val="000000">
                      <a:alpha val="65000"/>
                    </a:srgbClr>
                  </a:outerShdw>
                </a:effectLst>
                <a:cs typeface="2  Titr" pitchFamily="2" charset="-78"/>
              </a:rPr>
              <a:t>وازمرحله</a:t>
            </a:r>
            <a:r>
              <a:rPr lang="fa-IR" sz="2000" b="1" spc="50" dirty="0" smtClean="0">
                <a:ln w="11430"/>
                <a:solidFill>
                  <a:srgbClr val="002060"/>
                </a:solidFill>
                <a:effectLst>
                  <a:outerShdw blurRad="76200" dist="50800" dir="5400000" algn="tl" rotWithShape="0">
                    <a:srgbClr val="000000">
                      <a:alpha val="65000"/>
                    </a:srgbClr>
                  </a:outerShdw>
                </a:effectLst>
                <a:cs typeface="2  Titr" pitchFamily="2" charset="-78"/>
              </a:rPr>
              <a:t> </a:t>
            </a:r>
            <a:r>
              <a:rPr lang="fa-IR" sz="2000" b="1" spc="50" dirty="0" err="1" smtClean="0">
                <a:ln w="11430"/>
                <a:solidFill>
                  <a:srgbClr val="002060"/>
                </a:solidFill>
                <a:effectLst>
                  <a:outerShdw blurRad="76200" dist="50800" dir="5400000" algn="tl" rotWithShape="0">
                    <a:srgbClr val="000000">
                      <a:alpha val="65000"/>
                    </a:srgbClr>
                  </a:outerShdw>
                </a:effectLst>
                <a:cs typeface="2  Titr" pitchFamily="2" charset="-78"/>
              </a:rPr>
              <a:t>سبکتر</a:t>
            </a:r>
            <a:r>
              <a:rPr lang="fa-IR" sz="2000" b="1" spc="50" dirty="0" smtClean="0">
                <a:ln w="11430"/>
                <a:solidFill>
                  <a:srgbClr val="002060"/>
                </a:solidFill>
                <a:effectLst>
                  <a:outerShdw blurRad="76200" dist="50800" dir="5400000" algn="tl" rotWithShape="0">
                    <a:srgbClr val="000000">
                      <a:alpha val="65000"/>
                    </a:srgbClr>
                  </a:outerShdw>
                </a:effectLst>
                <a:cs typeface="2  Titr" pitchFamily="2" charset="-78"/>
              </a:rPr>
              <a:t> باید شروع کرد .مانند شکستن آلات </a:t>
            </a:r>
            <a:r>
              <a:rPr lang="fa-IR" sz="2000" b="1" spc="50" dirty="0" smtClean="0">
                <a:ln w="11430"/>
                <a:solidFill>
                  <a:srgbClr val="FF0000"/>
                </a:solidFill>
                <a:effectLst>
                  <a:outerShdw blurRad="76200" dist="50800" dir="5400000" algn="tl" rotWithShape="0">
                    <a:srgbClr val="000000">
                      <a:alpha val="65000"/>
                    </a:srgbClr>
                  </a:outerShdw>
                </a:effectLst>
                <a:cs typeface="2  Titr" pitchFamily="2" charset="-78"/>
              </a:rPr>
              <a:t>لهو</a:t>
            </a:r>
            <a:r>
              <a:rPr lang="fa-IR" sz="2000" b="1" spc="50" dirty="0" smtClean="0">
                <a:ln w="11430"/>
                <a:solidFill>
                  <a:srgbClr val="002060"/>
                </a:solidFill>
                <a:effectLst>
                  <a:outerShdw blurRad="76200" dist="50800" dir="5400000" algn="tl" rotWithShape="0">
                    <a:srgbClr val="000000">
                      <a:alpha val="65000"/>
                    </a:srgbClr>
                  </a:outerShdw>
                </a:effectLst>
                <a:cs typeface="2  Titr" pitchFamily="2" charset="-78"/>
              </a:rPr>
              <a:t> </a:t>
            </a:r>
            <a:r>
              <a:rPr lang="fa-IR" sz="2000" b="1" spc="50" dirty="0" err="1" smtClean="0">
                <a:ln w="11430"/>
                <a:solidFill>
                  <a:srgbClr val="002060"/>
                </a:solidFill>
                <a:effectLst>
                  <a:outerShdw blurRad="76200" dist="50800" dir="5400000" algn="tl" rotWithShape="0">
                    <a:srgbClr val="000000">
                      <a:alpha val="65000"/>
                    </a:srgbClr>
                  </a:outerShdw>
                </a:effectLst>
                <a:cs typeface="2  Titr" pitchFamily="2" charset="-78"/>
              </a:rPr>
              <a:t>و</a:t>
            </a:r>
            <a:r>
              <a:rPr lang="fa-IR" sz="2000" b="1" spc="50" dirty="0" err="1" smtClean="0">
                <a:ln w="11430"/>
                <a:solidFill>
                  <a:srgbClr val="FF0000"/>
                </a:solidFill>
                <a:effectLst>
                  <a:outerShdw blurRad="76200" dist="50800" dir="5400000" algn="tl" rotWithShape="0">
                    <a:srgbClr val="000000">
                      <a:alpha val="65000"/>
                    </a:srgbClr>
                  </a:outerShdw>
                </a:effectLst>
                <a:cs typeface="2  Titr" pitchFamily="2" charset="-78"/>
              </a:rPr>
              <a:t>لعب</a:t>
            </a:r>
            <a:r>
              <a:rPr lang="fa-IR" sz="2000" b="1" spc="50" dirty="0" smtClean="0">
                <a:ln w="11430"/>
                <a:solidFill>
                  <a:srgbClr val="002060"/>
                </a:solidFill>
                <a:effectLst>
                  <a:outerShdw blurRad="76200" dist="50800" dir="5400000" algn="tl" rotWithShape="0">
                    <a:srgbClr val="000000">
                      <a:alpha val="65000"/>
                    </a:srgbClr>
                  </a:outerShdw>
                </a:effectLst>
                <a:cs typeface="2  Titr" pitchFamily="2" charset="-78"/>
              </a:rPr>
              <a:t> </a:t>
            </a:r>
          </a:p>
          <a:p>
            <a:pPr algn="ctr"/>
            <a:r>
              <a:rPr lang="fa-IR" sz="2000" b="1" cap="none" spc="50" dirty="0" smtClean="0">
                <a:ln w="11430"/>
                <a:solidFill>
                  <a:srgbClr val="002060"/>
                </a:solidFill>
                <a:effectLst>
                  <a:outerShdw blurRad="76200" dist="50800" dir="5400000" algn="tl" rotWithShape="0">
                    <a:srgbClr val="000000">
                      <a:alpha val="65000"/>
                    </a:srgbClr>
                  </a:outerShdw>
                </a:effectLst>
                <a:cs typeface="2  Titr" pitchFamily="2" charset="-78"/>
              </a:rPr>
              <a:t>ریختن شراب و گرفتن مال </a:t>
            </a:r>
            <a:r>
              <a:rPr lang="fa-IR" sz="2000" b="1" cap="none" spc="50" dirty="0" err="1" smtClean="0">
                <a:ln w="11430"/>
                <a:solidFill>
                  <a:srgbClr val="002060"/>
                </a:solidFill>
                <a:effectLst>
                  <a:outerShdw blurRad="76200" dist="50800" dir="5400000" algn="tl" rotWithShape="0">
                    <a:srgbClr val="000000">
                      <a:alpha val="65000"/>
                    </a:srgbClr>
                  </a:outerShdw>
                </a:effectLst>
                <a:cs typeface="2  Titr" pitchFamily="2" charset="-78"/>
              </a:rPr>
              <a:t>مغصوب</a:t>
            </a:r>
            <a:r>
              <a:rPr lang="fa-IR" sz="2000" b="1" cap="none" spc="50" dirty="0" smtClean="0">
                <a:ln w="11430"/>
                <a:solidFill>
                  <a:srgbClr val="002060"/>
                </a:solidFill>
                <a:effectLst>
                  <a:outerShdw blurRad="76200" dist="50800" dir="5400000" algn="tl" rotWithShape="0">
                    <a:srgbClr val="000000">
                      <a:alpha val="65000"/>
                    </a:srgbClr>
                  </a:outerShdw>
                </a:effectLst>
                <a:cs typeface="2  Titr" pitchFamily="2" charset="-78"/>
              </a:rPr>
              <a:t> و... </a:t>
            </a:r>
            <a:endParaRPr lang="en-US" sz="2000" b="1" cap="none" spc="50" dirty="0">
              <a:ln w="11430"/>
              <a:solidFill>
                <a:srgbClr val="002060"/>
              </a:solidFill>
              <a:effectLst>
                <a:outerShdw blurRad="76200" dist="50800" dir="5400000" algn="tl" rotWithShape="0">
                  <a:srgbClr val="000000">
                    <a:alpha val="65000"/>
                  </a:srgbClr>
                </a:outerShdw>
              </a:effectLst>
              <a:cs typeface="2  Titr" pitchFamily="2" charset="-78"/>
            </a:endParaRPr>
          </a:p>
        </p:txBody>
      </p:sp>
    </p:spTree>
    <p:custDataLst>
      <p:tags r:id="rId1"/>
    </p:custDataLst>
    <p:extLst>
      <p:ext uri="{BB962C8B-B14F-4D97-AF65-F5344CB8AC3E}">
        <p14:creationId xmlns:p14="http://schemas.microsoft.com/office/powerpoint/2010/main" val="620470227"/>
      </p:ext>
    </p:extLst>
  </p:cSld>
  <p:clrMapOvr>
    <a:masterClrMapping/>
  </p:clrMapOvr>
  <mc:AlternateContent xmlns:mc="http://schemas.openxmlformats.org/markup-compatibility/2006" xmlns:p14="http://schemas.microsoft.com/office/powerpoint/2010/main">
    <mc:Choice Requires="p14">
      <p:transition spd="slow" p14:dur="2000" advTm="71308"/>
    </mc:Choice>
    <mc:Fallback xmlns="">
      <p:transition spd="slow" advTm="713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80">
                                          <p:stCondLst>
                                            <p:cond delay="0"/>
                                          </p:stCondLst>
                                        </p:cTn>
                                        <p:tgtEl>
                                          <p:spTgt spid="6"/>
                                        </p:tgtEl>
                                      </p:cBhvr>
                                    </p:animEffect>
                                    <p:anim calcmode="lin" valueType="num">
                                      <p:cBhvr>
                                        <p:cTn id="3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8" dur="26">
                                          <p:stCondLst>
                                            <p:cond delay="650"/>
                                          </p:stCondLst>
                                        </p:cTn>
                                        <p:tgtEl>
                                          <p:spTgt spid="6"/>
                                        </p:tgtEl>
                                      </p:cBhvr>
                                      <p:to x="100000" y="60000"/>
                                    </p:animScale>
                                    <p:animScale>
                                      <p:cBhvr>
                                        <p:cTn id="39" dur="166" decel="50000">
                                          <p:stCondLst>
                                            <p:cond delay="676"/>
                                          </p:stCondLst>
                                        </p:cTn>
                                        <p:tgtEl>
                                          <p:spTgt spid="6"/>
                                        </p:tgtEl>
                                      </p:cBhvr>
                                      <p:to x="100000" y="100000"/>
                                    </p:animScale>
                                    <p:animScale>
                                      <p:cBhvr>
                                        <p:cTn id="40" dur="26">
                                          <p:stCondLst>
                                            <p:cond delay="1312"/>
                                          </p:stCondLst>
                                        </p:cTn>
                                        <p:tgtEl>
                                          <p:spTgt spid="6"/>
                                        </p:tgtEl>
                                      </p:cBhvr>
                                      <p:to x="100000" y="80000"/>
                                    </p:animScale>
                                    <p:animScale>
                                      <p:cBhvr>
                                        <p:cTn id="41" dur="166" decel="50000">
                                          <p:stCondLst>
                                            <p:cond delay="1338"/>
                                          </p:stCondLst>
                                        </p:cTn>
                                        <p:tgtEl>
                                          <p:spTgt spid="6"/>
                                        </p:tgtEl>
                                      </p:cBhvr>
                                      <p:to x="100000" y="100000"/>
                                    </p:animScale>
                                    <p:animScale>
                                      <p:cBhvr>
                                        <p:cTn id="42" dur="26">
                                          <p:stCondLst>
                                            <p:cond delay="1642"/>
                                          </p:stCondLst>
                                        </p:cTn>
                                        <p:tgtEl>
                                          <p:spTgt spid="6"/>
                                        </p:tgtEl>
                                      </p:cBhvr>
                                      <p:to x="100000" y="90000"/>
                                    </p:animScale>
                                    <p:animScale>
                                      <p:cBhvr>
                                        <p:cTn id="43" dur="166" decel="50000">
                                          <p:stCondLst>
                                            <p:cond delay="1668"/>
                                          </p:stCondLst>
                                        </p:cTn>
                                        <p:tgtEl>
                                          <p:spTgt spid="6"/>
                                        </p:tgtEl>
                                      </p:cBhvr>
                                      <p:to x="100000" y="100000"/>
                                    </p:animScale>
                                    <p:animScale>
                                      <p:cBhvr>
                                        <p:cTn id="44" dur="26">
                                          <p:stCondLst>
                                            <p:cond delay="1808"/>
                                          </p:stCondLst>
                                        </p:cTn>
                                        <p:tgtEl>
                                          <p:spTgt spid="6"/>
                                        </p:tgtEl>
                                      </p:cBhvr>
                                      <p:to x="100000" y="95000"/>
                                    </p:animScale>
                                    <p:animScale>
                                      <p:cBhvr>
                                        <p:cTn id="45" dur="166" decel="50000">
                                          <p:stCondLst>
                                            <p:cond delay="1834"/>
                                          </p:stCondLst>
                                        </p:cTn>
                                        <p:tgtEl>
                                          <p:spTgt spid="6"/>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wipe(down)">
                                      <p:cBhvr>
                                        <p:cTn id="50" dur="580">
                                          <p:stCondLst>
                                            <p:cond delay="0"/>
                                          </p:stCondLst>
                                        </p:cTn>
                                        <p:tgtEl>
                                          <p:spTgt spid="8"/>
                                        </p:tgtEl>
                                      </p:cBhvr>
                                    </p:animEffect>
                                    <p:anim calcmode="lin" valueType="num">
                                      <p:cBhvr>
                                        <p:cTn id="51"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6" dur="26">
                                          <p:stCondLst>
                                            <p:cond delay="650"/>
                                          </p:stCondLst>
                                        </p:cTn>
                                        <p:tgtEl>
                                          <p:spTgt spid="8"/>
                                        </p:tgtEl>
                                      </p:cBhvr>
                                      <p:to x="100000" y="60000"/>
                                    </p:animScale>
                                    <p:animScale>
                                      <p:cBhvr>
                                        <p:cTn id="57" dur="166" decel="50000">
                                          <p:stCondLst>
                                            <p:cond delay="676"/>
                                          </p:stCondLst>
                                        </p:cTn>
                                        <p:tgtEl>
                                          <p:spTgt spid="8"/>
                                        </p:tgtEl>
                                      </p:cBhvr>
                                      <p:to x="100000" y="100000"/>
                                    </p:animScale>
                                    <p:animScale>
                                      <p:cBhvr>
                                        <p:cTn id="58" dur="26">
                                          <p:stCondLst>
                                            <p:cond delay="1312"/>
                                          </p:stCondLst>
                                        </p:cTn>
                                        <p:tgtEl>
                                          <p:spTgt spid="8"/>
                                        </p:tgtEl>
                                      </p:cBhvr>
                                      <p:to x="100000" y="80000"/>
                                    </p:animScale>
                                    <p:animScale>
                                      <p:cBhvr>
                                        <p:cTn id="59" dur="166" decel="50000">
                                          <p:stCondLst>
                                            <p:cond delay="1338"/>
                                          </p:stCondLst>
                                        </p:cTn>
                                        <p:tgtEl>
                                          <p:spTgt spid="8"/>
                                        </p:tgtEl>
                                      </p:cBhvr>
                                      <p:to x="100000" y="100000"/>
                                    </p:animScale>
                                    <p:animScale>
                                      <p:cBhvr>
                                        <p:cTn id="60" dur="26">
                                          <p:stCondLst>
                                            <p:cond delay="1642"/>
                                          </p:stCondLst>
                                        </p:cTn>
                                        <p:tgtEl>
                                          <p:spTgt spid="8"/>
                                        </p:tgtEl>
                                      </p:cBhvr>
                                      <p:to x="100000" y="90000"/>
                                    </p:animScale>
                                    <p:animScale>
                                      <p:cBhvr>
                                        <p:cTn id="61" dur="166" decel="50000">
                                          <p:stCondLst>
                                            <p:cond delay="1668"/>
                                          </p:stCondLst>
                                        </p:cTn>
                                        <p:tgtEl>
                                          <p:spTgt spid="8"/>
                                        </p:tgtEl>
                                      </p:cBhvr>
                                      <p:to x="100000" y="100000"/>
                                    </p:animScale>
                                    <p:animScale>
                                      <p:cBhvr>
                                        <p:cTn id="62" dur="26">
                                          <p:stCondLst>
                                            <p:cond delay="1808"/>
                                          </p:stCondLst>
                                        </p:cTn>
                                        <p:tgtEl>
                                          <p:spTgt spid="8"/>
                                        </p:tgtEl>
                                      </p:cBhvr>
                                      <p:to x="100000" y="95000"/>
                                    </p:animScale>
                                    <p:animScale>
                                      <p:cBhvr>
                                        <p:cTn id="63" dur="166" decel="50000">
                                          <p:stCondLst>
                                            <p:cond delay="1834"/>
                                          </p:stCondLst>
                                        </p:cTn>
                                        <p:tgtEl>
                                          <p:spTgt spid="8"/>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10"/>
                                        </p:tgtEl>
                                        <p:attrNameLst>
                                          <p:attrName>style.visibility</p:attrName>
                                        </p:attrNameLst>
                                      </p:cBhvr>
                                      <p:to>
                                        <p:strVal val="visible"/>
                                      </p:to>
                                    </p:set>
                                    <p:animEffect transition="in" filter="wipe(down)">
                                      <p:cBhvr>
                                        <p:cTn id="68" dur="580">
                                          <p:stCondLst>
                                            <p:cond delay="0"/>
                                          </p:stCondLst>
                                        </p:cTn>
                                        <p:tgtEl>
                                          <p:spTgt spid="10"/>
                                        </p:tgtEl>
                                      </p:cBhvr>
                                    </p:animEffect>
                                    <p:anim calcmode="lin" valueType="num">
                                      <p:cBhvr>
                                        <p:cTn id="69"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74" dur="26">
                                          <p:stCondLst>
                                            <p:cond delay="650"/>
                                          </p:stCondLst>
                                        </p:cTn>
                                        <p:tgtEl>
                                          <p:spTgt spid="10"/>
                                        </p:tgtEl>
                                      </p:cBhvr>
                                      <p:to x="100000" y="60000"/>
                                    </p:animScale>
                                    <p:animScale>
                                      <p:cBhvr>
                                        <p:cTn id="75" dur="166" decel="50000">
                                          <p:stCondLst>
                                            <p:cond delay="676"/>
                                          </p:stCondLst>
                                        </p:cTn>
                                        <p:tgtEl>
                                          <p:spTgt spid="10"/>
                                        </p:tgtEl>
                                      </p:cBhvr>
                                      <p:to x="100000" y="100000"/>
                                    </p:animScale>
                                    <p:animScale>
                                      <p:cBhvr>
                                        <p:cTn id="76" dur="26">
                                          <p:stCondLst>
                                            <p:cond delay="1312"/>
                                          </p:stCondLst>
                                        </p:cTn>
                                        <p:tgtEl>
                                          <p:spTgt spid="10"/>
                                        </p:tgtEl>
                                      </p:cBhvr>
                                      <p:to x="100000" y="80000"/>
                                    </p:animScale>
                                    <p:animScale>
                                      <p:cBhvr>
                                        <p:cTn id="77" dur="166" decel="50000">
                                          <p:stCondLst>
                                            <p:cond delay="1338"/>
                                          </p:stCondLst>
                                        </p:cTn>
                                        <p:tgtEl>
                                          <p:spTgt spid="10"/>
                                        </p:tgtEl>
                                      </p:cBhvr>
                                      <p:to x="100000" y="100000"/>
                                    </p:animScale>
                                    <p:animScale>
                                      <p:cBhvr>
                                        <p:cTn id="78" dur="26">
                                          <p:stCondLst>
                                            <p:cond delay="1642"/>
                                          </p:stCondLst>
                                        </p:cTn>
                                        <p:tgtEl>
                                          <p:spTgt spid="10"/>
                                        </p:tgtEl>
                                      </p:cBhvr>
                                      <p:to x="100000" y="90000"/>
                                    </p:animScale>
                                    <p:animScale>
                                      <p:cBhvr>
                                        <p:cTn id="79" dur="166" decel="50000">
                                          <p:stCondLst>
                                            <p:cond delay="1668"/>
                                          </p:stCondLst>
                                        </p:cTn>
                                        <p:tgtEl>
                                          <p:spTgt spid="10"/>
                                        </p:tgtEl>
                                      </p:cBhvr>
                                      <p:to x="100000" y="100000"/>
                                    </p:animScale>
                                    <p:animScale>
                                      <p:cBhvr>
                                        <p:cTn id="80" dur="26">
                                          <p:stCondLst>
                                            <p:cond delay="1808"/>
                                          </p:stCondLst>
                                        </p:cTn>
                                        <p:tgtEl>
                                          <p:spTgt spid="10"/>
                                        </p:tgtEl>
                                      </p:cBhvr>
                                      <p:to x="100000" y="95000"/>
                                    </p:animScale>
                                    <p:animScale>
                                      <p:cBhvr>
                                        <p:cTn id="81"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rgbClr val="825600">
                <a:lumMod val="12000"/>
                <a:lumOff val="88000"/>
              </a:srgbClr>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effectLst/>
      </p:bgPr>
    </p:bg>
    <p:spTree>
      <p:nvGrpSpPr>
        <p:cNvPr id="1" name=""/>
        <p:cNvGrpSpPr/>
        <p:nvPr/>
      </p:nvGrpSpPr>
      <p:grpSpPr>
        <a:xfrm>
          <a:off x="0" y="0"/>
          <a:ext cx="0" cy="0"/>
          <a:chOff x="0" y="0"/>
          <a:chExt cx="0" cy="0"/>
        </a:xfrm>
      </p:grpSpPr>
      <p:sp>
        <p:nvSpPr>
          <p:cNvPr id="4" name="Rectangle 3"/>
          <p:cNvSpPr/>
          <p:nvPr/>
        </p:nvSpPr>
        <p:spPr>
          <a:xfrm>
            <a:off x="1316946" y="476672"/>
            <a:ext cx="6510117" cy="1200329"/>
          </a:xfrm>
          <a:prstGeom prst="rect">
            <a:avLst/>
          </a:prstGeom>
          <a:noFill/>
        </p:spPr>
        <p:txBody>
          <a:bodyPr wrap="none" lIns="91440" tIns="45720" rIns="91440" bIns="45720">
            <a:spAutoFit/>
          </a:bodyPr>
          <a:lstStyle/>
          <a:p>
            <a:pPr algn="ctr"/>
            <a:r>
              <a:rPr lang="fa-IR" sz="72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2  Davat" pitchFamily="2" charset="-78"/>
              </a:rPr>
              <a:t>شیوه های امر به معروف</a:t>
            </a:r>
            <a:endParaRPr lang="en-US" sz="72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2  Davat" pitchFamily="2" charset="-78"/>
            </a:endParaRPr>
          </a:p>
        </p:txBody>
      </p:sp>
      <p:sp>
        <p:nvSpPr>
          <p:cNvPr id="5" name="Rectangle 4"/>
          <p:cNvSpPr/>
          <p:nvPr/>
        </p:nvSpPr>
        <p:spPr>
          <a:xfrm>
            <a:off x="3203848" y="2204864"/>
            <a:ext cx="3414717" cy="461665"/>
          </a:xfrm>
          <a:prstGeom prst="rect">
            <a:avLst/>
          </a:prstGeom>
        </p:spPr>
        <p:txBody>
          <a:bodyPr wrap="none">
            <a:spAutoFit/>
          </a:bodyPr>
          <a:lstStyle/>
          <a:p>
            <a:r>
              <a:rPr lang="fa-IR" sz="2400" dirty="0" smtClean="0">
                <a:solidFill>
                  <a:srgbClr val="7030A0"/>
                </a:solidFill>
                <a:cs typeface="2  Titr" pitchFamily="2" charset="-78"/>
              </a:rPr>
              <a:t>1 -</a:t>
            </a:r>
            <a:r>
              <a:rPr lang="fa-IR" sz="2400" dirty="0">
                <a:solidFill>
                  <a:srgbClr val="7030A0"/>
                </a:solidFill>
                <a:cs typeface="2  Titr" pitchFamily="2" charset="-78"/>
              </a:rPr>
              <a:t> هماهنگی در گفتار و رفتار</a:t>
            </a:r>
            <a:endParaRPr lang="en-US" sz="2400" dirty="0">
              <a:solidFill>
                <a:srgbClr val="7030A0"/>
              </a:solidFill>
              <a:cs typeface="2  Titr" pitchFamily="2" charset="-78"/>
            </a:endParaRPr>
          </a:p>
        </p:txBody>
      </p:sp>
      <p:sp>
        <p:nvSpPr>
          <p:cNvPr id="6" name="Rectangle 5"/>
          <p:cNvSpPr/>
          <p:nvPr/>
        </p:nvSpPr>
        <p:spPr>
          <a:xfrm>
            <a:off x="3203848" y="3244333"/>
            <a:ext cx="3427541" cy="461665"/>
          </a:xfrm>
          <a:prstGeom prst="rect">
            <a:avLst/>
          </a:prstGeom>
        </p:spPr>
        <p:txBody>
          <a:bodyPr wrap="none">
            <a:spAutoFit/>
          </a:bodyPr>
          <a:lstStyle/>
          <a:p>
            <a:r>
              <a:rPr lang="fa-IR" sz="2400" dirty="0" smtClean="0">
                <a:solidFill>
                  <a:srgbClr val="002060"/>
                </a:solidFill>
                <a:cs typeface="2  Titr" pitchFamily="2" charset="-78"/>
              </a:rPr>
              <a:t>2 - احترام </a:t>
            </a:r>
            <a:r>
              <a:rPr lang="fa-IR" sz="2400" dirty="0">
                <a:solidFill>
                  <a:srgbClr val="002060"/>
                </a:solidFill>
                <a:cs typeface="2  Titr" pitchFamily="2" charset="-78"/>
              </a:rPr>
              <a:t>به شخصیت افراد. </a:t>
            </a:r>
            <a:endParaRPr lang="en-US" sz="2400" dirty="0">
              <a:solidFill>
                <a:srgbClr val="002060"/>
              </a:solidFill>
              <a:cs typeface="2  Titr" pitchFamily="2" charset="-78"/>
            </a:endParaRPr>
          </a:p>
        </p:txBody>
      </p:sp>
      <p:sp>
        <p:nvSpPr>
          <p:cNvPr id="7" name="Rectangle 6"/>
          <p:cNvSpPr/>
          <p:nvPr/>
        </p:nvSpPr>
        <p:spPr>
          <a:xfrm>
            <a:off x="2190739" y="4169505"/>
            <a:ext cx="4469493" cy="461665"/>
          </a:xfrm>
          <a:prstGeom prst="rect">
            <a:avLst/>
          </a:prstGeom>
        </p:spPr>
        <p:txBody>
          <a:bodyPr wrap="none">
            <a:spAutoFit/>
          </a:bodyPr>
          <a:lstStyle/>
          <a:p>
            <a:r>
              <a:rPr lang="fa-IR" sz="2400" dirty="0" smtClean="0">
                <a:solidFill>
                  <a:schemeClr val="bg1">
                    <a:lumMod val="95000"/>
                    <a:lumOff val="5000"/>
                  </a:schemeClr>
                </a:solidFill>
                <a:cs typeface="2  Titr" pitchFamily="2" charset="-78"/>
              </a:rPr>
              <a:t>3 - پرهیز </a:t>
            </a:r>
            <a:r>
              <a:rPr lang="fa-IR" sz="2400" dirty="0">
                <a:solidFill>
                  <a:schemeClr val="bg1">
                    <a:lumMod val="95000"/>
                    <a:lumOff val="5000"/>
                  </a:schemeClr>
                </a:solidFill>
                <a:cs typeface="2  Titr" pitchFamily="2" charset="-78"/>
              </a:rPr>
              <a:t>از </a:t>
            </a:r>
            <a:r>
              <a:rPr lang="fa-IR" sz="2400" dirty="0">
                <a:solidFill>
                  <a:schemeClr val="bg1">
                    <a:lumMod val="95000"/>
                    <a:lumOff val="5000"/>
                  </a:schemeClr>
                </a:solidFill>
                <a:cs typeface="2  Titr" pitchFamily="2" charset="-78"/>
                <a:hlinkClick r:id="rId3" tooltip="افراط"/>
              </a:rPr>
              <a:t>افراط</a:t>
            </a:r>
            <a:r>
              <a:rPr lang="fa-IR" sz="2400" dirty="0">
                <a:solidFill>
                  <a:schemeClr val="bg1">
                    <a:lumMod val="95000"/>
                    <a:lumOff val="5000"/>
                  </a:schemeClr>
                </a:solidFill>
                <a:cs typeface="2  Titr" pitchFamily="2" charset="-78"/>
              </a:rPr>
              <a:t> در تندی و بد زبانی</a:t>
            </a:r>
            <a:endParaRPr lang="en-US" sz="2400" dirty="0">
              <a:solidFill>
                <a:schemeClr val="bg1">
                  <a:lumMod val="95000"/>
                  <a:lumOff val="5000"/>
                </a:schemeClr>
              </a:solidFill>
              <a:cs typeface="2  Titr" pitchFamily="2" charset="-78"/>
            </a:endParaRPr>
          </a:p>
        </p:txBody>
      </p:sp>
      <p:sp>
        <p:nvSpPr>
          <p:cNvPr id="8" name="Rectangle 7"/>
          <p:cNvSpPr/>
          <p:nvPr/>
        </p:nvSpPr>
        <p:spPr>
          <a:xfrm>
            <a:off x="4614607" y="5085184"/>
            <a:ext cx="1973617" cy="461665"/>
          </a:xfrm>
          <a:prstGeom prst="rect">
            <a:avLst/>
          </a:prstGeom>
        </p:spPr>
        <p:txBody>
          <a:bodyPr wrap="none">
            <a:spAutoFit/>
          </a:bodyPr>
          <a:lstStyle/>
          <a:p>
            <a:r>
              <a:rPr lang="fa-IR" sz="2400" dirty="0" smtClean="0">
                <a:cs typeface="2  Titr" pitchFamily="2" charset="-78"/>
              </a:rPr>
              <a:t>4 - جلب </a:t>
            </a:r>
            <a:r>
              <a:rPr lang="fa-IR" sz="2400" dirty="0">
                <a:cs typeface="2  Titr" pitchFamily="2" charset="-78"/>
              </a:rPr>
              <a:t>اعتماد</a:t>
            </a:r>
            <a:endParaRPr lang="en-US" sz="2400" dirty="0">
              <a:cs typeface="2  Titr" pitchFamily="2" charset="-78"/>
            </a:endParaRPr>
          </a:p>
        </p:txBody>
      </p:sp>
      <p:sp>
        <p:nvSpPr>
          <p:cNvPr id="9" name="Rectangle 8"/>
          <p:cNvSpPr/>
          <p:nvPr/>
        </p:nvSpPr>
        <p:spPr>
          <a:xfrm>
            <a:off x="3347864" y="6093296"/>
            <a:ext cx="3252814" cy="461665"/>
          </a:xfrm>
          <a:prstGeom prst="rect">
            <a:avLst/>
          </a:prstGeom>
        </p:spPr>
        <p:txBody>
          <a:bodyPr wrap="none">
            <a:spAutoFit/>
          </a:bodyPr>
          <a:lstStyle/>
          <a:p>
            <a:r>
              <a:rPr lang="fa-IR" sz="2400" dirty="0" smtClean="0">
                <a:solidFill>
                  <a:srgbClr val="002060"/>
                </a:solidFill>
                <a:cs typeface="2  Titr" pitchFamily="2" charset="-78"/>
              </a:rPr>
              <a:t>5 - احترام </a:t>
            </a:r>
            <a:r>
              <a:rPr lang="fa-IR" sz="2400" dirty="0">
                <a:solidFill>
                  <a:srgbClr val="002060"/>
                </a:solidFill>
                <a:cs typeface="2  Titr" pitchFamily="2" charset="-78"/>
              </a:rPr>
              <a:t>به </a:t>
            </a:r>
            <a:r>
              <a:rPr lang="fa-IR" sz="2400" dirty="0">
                <a:solidFill>
                  <a:srgbClr val="002060"/>
                </a:solidFill>
                <a:cs typeface="2  Titr" pitchFamily="2" charset="-78"/>
                <a:hlinkClick r:id="rId4" tooltip="عقیده (پیوندی وجود ندارد)"/>
              </a:rPr>
              <a:t>عقاید</a:t>
            </a:r>
            <a:r>
              <a:rPr lang="fa-IR" sz="2400" dirty="0">
                <a:solidFill>
                  <a:srgbClr val="002060"/>
                </a:solidFill>
                <a:cs typeface="2  Titr" pitchFamily="2" charset="-78"/>
              </a:rPr>
              <a:t> دیگران</a:t>
            </a:r>
            <a:endParaRPr lang="en-US" sz="2400" dirty="0">
              <a:solidFill>
                <a:srgbClr val="002060"/>
              </a:solidFill>
              <a:cs typeface="2  Titr" pitchFamily="2" charset="-78"/>
            </a:endParaRPr>
          </a:p>
        </p:txBody>
      </p:sp>
    </p:spTree>
    <p:custDataLst>
      <p:tags r:id="rId1"/>
    </p:custDataLst>
    <p:extLst>
      <p:ext uri="{BB962C8B-B14F-4D97-AF65-F5344CB8AC3E}">
        <p14:creationId xmlns:p14="http://schemas.microsoft.com/office/powerpoint/2010/main" val="1164221749"/>
      </p:ext>
    </p:extLst>
  </p:cSld>
  <p:clrMapOvr>
    <a:masterClrMapping/>
  </p:clrMapOvr>
  <mc:AlternateContent xmlns:mc="http://schemas.openxmlformats.org/markup-compatibility/2006" xmlns:p14="http://schemas.microsoft.com/office/powerpoint/2010/main">
    <mc:Choice Requires="p14">
      <p:transition spd="slow" p14:dur="2000" advTm="46242"/>
    </mc:Choice>
    <mc:Fallback xmlns="">
      <p:transition spd="slow" advTm="462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0.70"/>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strVal val="#ppt_w*0.70"/>
                                          </p:val>
                                        </p:tav>
                                        <p:tav tm="100000">
                                          <p:val>
                                            <p:strVal val="#ppt_w"/>
                                          </p:val>
                                        </p:tav>
                                      </p:tavLst>
                                    </p:anim>
                                    <p:anim calcmode="lin" valueType="num">
                                      <p:cBhvr>
                                        <p:cTn id="20" dur="1000" fill="hold"/>
                                        <p:tgtEl>
                                          <p:spTgt spid="6"/>
                                        </p:tgtEl>
                                        <p:attrNameLst>
                                          <p:attrName>ppt_h</p:attrName>
                                        </p:attrNameLst>
                                      </p:cBhvr>
                                      <p:tavLst>
                                        <p:tav tm="0">
                                          <p:val>
                                            <p:strVal val="#ppt_h"/>
                                          </p:val>
                                        </p:tav>
                                        <p:tav tm="100000">
                                          <p:val>
                                            <p:strVal val="#ppt_h"/>
                                          </p:val>
                                        </p:tav>
                                      </p:tavLst>
                                    </p:anim>
                                    <p:animEffect transition="in" filter="fade">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ppt_w</p:attrName>
                                        </p:attrNameLst>
                                      </p:cBhvr>
                                      <p:tavLst>
                                        <p:tav tm="0">
                                          <p:val>
                                            <p:strVal val="#ppt_w*0.70"/>
                                          </p:val>
                                        </p:tav>
                                        <p:tav tm="100000">
                                          <p:val>
                                            <p:strVal val="#ppt_w"/>
                                          </p:val>
                                        </p:tav>
                                      </p:tavLst>
                                    </p:anim>
                                    <p:anim calcmode="lin" valueType="num">
                                      <p:cBhvr>
                                        <p:cTn id="27" dur="1000" fill="hold"/>
                                        <p:tgtEl>
                                          <p:spTgt spid="7"/>
                                        </p:tgtEl>
                                        <p:attrNameLst>
                                          <p:attrName>ppt_h</p:attrName>
                                        </p:attrNameLst>
                                      </p:cBhvr>
                                      <p:tavLst>
                                        <p:tav tm="0">
                                          <p:val>
                                            <p:strVal val="#ppt_h"/>
                                          </p:val>
                                        </p:tav>
                                        <p:tav tm="100000">
                                          <p:val>
                                            <p:strVal val="#ppt_h"/>
                                          </p:val>
                                        </p:tav>
                                      </p:tavLst>
                                    </p:anim>
                                    <p:animEffect transition="in" filter="fade">
                                      <p:cBhvr>
                                        <p:cTn id="28" dur="1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1000" fill="hold"/>
                                        <p:tgtEl>
                                          <p:spTgt spid="8"/>
                                        </p:tgtEl>
                                        <p:attrNameLst>
                                          <p:attrName>ppt_w</p:attrName>
                                        </p:attrNameLst>
                                      </p:cBhvr>
                                      <p:tavLst>
                                        <p:tav tm="0">
                                          <p:val>
                                            <p:strVal val="#ppt_w*0.70"/>
                                          </p:val>
                                        </p:tav>
                                        <p:tav tm="100000">
                                          <p:val>
                                            <p:strVal val="#ppt_w"/>
                                          </p:val>
                                        </p:tav>
                                      </p:tavLst>
                                    </p:anim>
                                    <p:anim calcmode="lin" valueType="num">
                                      <p:cBhvr>
                                        <p:cTn id="34" dur="1000" fill="hold"/>
                                        <p:tgtEl>
                                          <p:spTgt spid="8"/>
                                        </p:tgtEl>
                                        <p:attrNameLst>
                                          <p:attrName>ppt_h</p:attrName>
                                        </p:attrNameLst>
                                      </p:cBhvr>
                                      <p:tavLst>
                                        <p:tav tm="0">
                                          <p:val>
                                            <p:strVal val="#ppt_h"/>
                                          </p:val>
                                        </p:tav>
                                        <p:tav tm="100000">
                                          <p:val>
                                            <p:strVal val="#ppt_h"/>
                                          </p:val>
                                        </p:tav>
                                      </p:tavLst>
                                    </p:anim>
                                    <p:animEffect transition="in" filter="fade">
                                      <p:cBhvr>
                                        <p:cTn id="35" dur="10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p:cTn id="40" dur="1000" fill="hold"/>
                                        <p:tgtEl>
                                          <p:spTgt spid="9"/>
                                        </p:tgtEl>
                                        <p:attrNameLst>
                                          <p:attrName>ppt_w</p:attrName>
                                        </p:attrNameLst>
                                      </p:cBhvr>
                                      <p:tavLst>
                                        <p:tav tm="0">
                                          <p:val>
                                            <p:strVal val="#ppt_w*0.70"/>
                                          </p:val>
                                        </p:tav>
                                        <p:tav tm="100000">
                                          <p:val>
                                            <p:strVal val="#ppt_w"/>
                                          </p:val>
                                        </p:tav>
                                      </p:tavLst>
                                    </p:anim>
                                    <p:anim calcmode="lin" valueType="num">
                                      <p:cBhvr>
                                        <p:cTn id="41" dur="1000" fill="hold"/>
                                        <p:tgtEl>
                                          <p:spTgt spid="9"/>
                                        </p:tgtEl>
                                        <p:attrNameLst>
                                          <p:attrName>ppt_h</p:attrName>
                                        </p:attrNameLst>
                                      </p:cBhvr>
                                      <p:tavLst>
                                        <p:tav tm="0">
                                          <p:val>
                                            <p:strVal val="#ppt_h"/>
                                          </p:val>
                                        </p:tav>
                                        <p:tav tm="100000">
                                          <p:val>
                                            <p:strVal val="#ppt_h"/>
                                          </p:val>
                                        </p:tav>
                                      </p:tavLst>
                                    </p:anim>
                                    <p:animEffect transition="in" filter="fade">
                                      <p:cBhvr>
                                        <p:cTn id="4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75">
          <a:fgClr>
            <a:srgbClr val="00B050"/>
          </a:fgClr>
          <a:bgClr>
            <a:schemeClr val="tx2">
              <a:lumMod val="20000"/>
              <a:lumOff val="80000"/>
            </a:schemeClr>
          </a:bgClr>
        </a:pattFill>
        <a:effectLst/>
      </p:bgPr>
    </p:bg>
    <p:spTree>
      <p:nvGrpSpPr>
        <p:cNvPr id="1" name=""/>
        <p:cNvGrpSpPr/>
        <p:nvPr/>
      </p:nvGrpSpPr>
      <p:grpSpPr>
        <a:xfrm>
          <a:off x="0" y="0"/>
          <a:ext cx="0" cy="0"/>
          <a:chOff x="0" y="0"/>
          <a:chExt cx="0" cy="0"/>
        </a:xfrm>
      </p:grpSpPr>
      <p:sp>
        <p:nvSpPr>
          <p:cNvPr id="4" name="Rectangle 3"/>
          <p:cNvSpPr/>
          <p:nvPr/>
        </p:nvSpPr>
        <p:spPr>
          <a:xfrm>
            <a:off x="1979712" y="332656"/>
            <a:ext cx="5444119" cy="923330"/>
          </a:xfrm>
          <a:prstGeom prst="rect">
            <a:avLst/>
          </a:prstGeom>
          <a:noFill/>
        </p:spPr>
        <p:txBody>
          <a:bodyPr wrap="none" lIns="91440" tIns="45720" rIns="91440" bIns="45720">
            <a:spAutoFit/>
          </a:bodyPr>
          <a:lstStyle/>
          <a:p>
            <a:pPr algn="ctr"/>
            <a:r>
              <a:rPr lang="fa-IR" sz="5400" b="1" cap="none" spc="50" dirty="0" smtClean="0">
                <a:ln w="12700" cmpd="sng">
                  <a:solidFill>
                    <a:schemeClr val="accent6">
                      <a:satMod val="120000"/>
                      <a:shade val="80000"/>
                    </a:schemeClr>
                  </a:solidFill>
                  <a:prstDash val="solid"/>
                </a:ln>
                <a:solidFill>
                  <a:srgbClr val="FFC000"/>
                </a:solidFill>
                <a:effectLst>
                  <a:glow rad="53100">
                    <a:schemeClr val="accent6">
                      <a:satMod val="180000"/>
                      <a:alpha val="30000"/>
                    </a:schemeClr>
                  </a:glow>
                </a:effectLst>
                <a:cs typeface="B Jadid" pitchFamily="2" charset="-78"/>
              </a:rPr>
              <a:t>آداب امر به معروف</a:t>
            </a:r>
            <a:endParaRPr lang="en-US" sz="5400" b="1" cap="none" spc="50" dirty="0">
              <a:ln w="12700" cmpd="sng">
                <a:solidFill>
                  <a:schemeClr val="accent6">
                    <a:satMod val="120000"/>
                    <a:shade val="80000"/>
                  </a:schemeClr>
                </a:solidFill>
                <a:prstDash val="solid"/>
              </a:ln>
              <a:solidFill>
                <a:srgbClr val="FFC000"/>
              </a:solidFill>
              <a:effectLst>
                <a:glow rad="53100">
                  <a:schemeClr val="accent6">
                    <a:satMod val="180000"/>
                    <a:alpha val="30000"/>
                  </a:schemeClr>
                </a:glow>
              </a:effectLst>
              <a:cs typeface="B Jadid" pitchFamily="2" charset="-78"/>
            </a:endParaRPr>
          </a:p>
        </p:txBody>
      </p:sp>
      <p:sp>
        <p:nvSpPr>
          <p:cNvPr id="5" name="Rectangle 4"/>
          <p:cNvSpPr/>
          <p:nvPr/>
        </p:nvSpPr>
        <p:spPr>
          <a:xfrm>
            <a:off x="525307" y="1556792"/>
            <a:ext cx="8352928" cy="707886"/>
          </a:xfrm>
          <a:prstGeom prst="rect">
            <a:avLst/>
          </a:prstGeom>
        </p:spPr>
        <p:txBody>
          <a:bodyPr wrap="square">
            <a:spAutoFit/>
          </a:bodyPr>
          <a:lstStyle/>
          <a:p>
            <a:r>
              <a:rPr lang="fa-IR" sz="2000" dirty="0">
                <a:solidFill>
                  <a:srgbClr val="7030A0"/>
                </a:solidFill>
                <a:cs typeface="2  Titr" pitchFamily="2" charset="-78"/>
              </a:rPr>
              <a:t>در هر </a:t>
            </a:r>
            <a:r>
              <a:rPr lang="fa-IR" sz="2000" dirty="0" err="1">
                <a:solidFill>
                  <a:srgbClr val="7030A0"/>
                </a:solidFill>
                <a:cs typeface="2  Titr" pitchFamily="2" charset="-78"/>
              </a:rPr>
              <a:t>كاری</a:t>
            </a:r>
            <a:r>
              <a:rPr lang="fa-IR" sz="2000" dirty="0">
                <a:solidFill>
                  <a:srgbClr val="7030A0"/>
                </a:solidFill>
                <a:cs typeface="2  Titr" pitchFamily="2" charset="-78"/>
              </a:rPr>
              <a:t> آدابی نهفته است و این آداب در امر به معروف و نهی از </a:t>
            </a:r>
            <a:r>
              <a:rPr lang="fa-IR" sz="2000" dirty="0" err="1">
                <a:solidFill>
                  <a:srgbClr val="7030A0"/>
                </a:solidFill>
                <a:cs typeface="2  Titr" pitchFamily="2" charset="-78"/>
              </a:rPr>
              <a:t>منكر</a:t>
            </a:r>
            <a:r>
              <a:rPr lang="fa-IR" sz="2000" dirty="0">
                <a:solidFill>
                  <a:srgbClr val="7030A0"/>
                </a:solidFill>
                <a:cs typeface="2  Titr" pitchFamily="2" charset="-78"/>
              </a:rPr>
              <a:t> به شرح ذیل است: </a:t>
            </a:r>
            <a:r>
              <a:rPr lang="fa-IR" sz="2000" dirty="0" smtClean="0">
                <a:solidFill>
                  <a:srgbClr val="7030A0"/>
                </a:solidFill>
                <a:cs typeface="2  Titr" pitchFamily="2" charset="-78"/>
              </a:rPr>
              <a:t/>
            </a:r>
            <a:br>
              <a:rPr lang="fa-IR" sz="2000" dirty="0" smtClean="0">
                <a:solidFill>
                  <a:srgbClr val="7030A0"/>
                </a:solidFill>
                <a:cs typeface="2  Titr" pitchFamily="2" charset="-78"/>
              </a:rPr>
            </a:br>
            <a:endParaRPr lang="en-US" sz="2000" dirty="0">
              <a:solidFill>
                <a:srgbClr val="7030A0"/>
              </a:solidFill>
              <a:cs typeface="2  Titr" pitchFamily="2" charset="-78"/>
            </a:endParaRPr>
          </a:p>
        </p:txBody>
      </p:sp>
      <p:sp>
        <p:nvSpPr>
          <p:cNvPr id="6" name="Rectangle 5"/>
          <p:cNvSpPr/>
          <p:nvPr/>
        </p:nvSpPr>
        <p:spPr>
          <a:xfrm>
            <a:off x="323528" y="2276872"/>
            <a:ext cx="9289032" cy="707886"/>
          </a:xfrm>
          <a:prstGeom prst="rect">
            <a:avLst/>
          </a:prstGeom>
        </p:spPr>
        <p:txBody>
          <a:bodyPr wrap="square">
            <a:spAutoFit/>
          </a:bodyPr>
          <a:lstStyle/>
          <a:p>
            <a:r>
              <a:rPr lang="fa-IR" sz="2000" dirty="0">
                <a:cs typeface="2  Titr" pitchFamily="2" charset="-78"/>
              </a:rPr>
              <a:t>۱- </a:t>
            </a:r>
            <a:r>
              <a:rPr lang="fa-IR" sz="2000" dirty="0">
                <a:cs typeface="2  Titr" pitchFamily="2" charset="-78"/>
                <a:hlinkClick r:id="rId3" tooltip="تجسس"/>
              </a:rPr>
              <a:t>تجسس</a:t>
            </a:r>
            <a:r>
              <a:rPr lang="fa-IR" sz="2000" dirty="0">
                <a:cs typeface="2  Titr" pitchFamily="2" charset="-78"/>
              </a:rPr>
              <a:t> </a:t>
            </a:r>
            <a:r>
              <a:rPr lang="fa-IR" sz="2000" dirty="0" err="1">
                <a:cs typeface="2  Titr" pitchFamily="2" charset="-78"/>
              </a:rPr>
              <a:t>نكند</a:t>
            </a:r>
            <a:r>
              <a:rPr lang="fa-IR" sz="2000" dirty="0">
                <a:cs typeface="2  Titr" pitchFamily="2" charset="-78"/>
              </a:rPr>
              <a:t>؛ از دخالت در زندگی خصوصی مردم بپرهیزد </a:t>
            </a:r>
            <a:r>
              <a:rPr lang="fa-IR" sz="2000" dirty="0" err="1">
                <a:cs typeface="2  Titr" pitchFamily="2" charset="-78"/>
              </a:rPr>
              <a:t>كه</a:t>
            </a:r>
            <a:r>
              <a:rPr lang="fa-IR" sz="2000" dirty="0">
                <a:cs typeface="2  Titr" pitchFamily="2" charset="-78"/>
              </a:rPr>
              <a:t> این </a:t>
            </a:r>
            <a:r>
              <a:rPr lang="fa-IR" sz="2000" dirty="0" err="1">
                <a:cs typeface="2  Titr" pitchFamily="2" charset="-78"/>
              </a:rPr>
              <a:t>كار</a:t>
            </a:r>
            <a:r>
              <a:rPr lang="fa-IR" sz="2000" dirty="0">
                <a:cs typeface="2  Titr" pitchFamily="2" charset="-78"/>
              </a:rPr>
              <a:t> خود امری </a:t>
            </a:r>
            <a:r>
              <a:rPr lang="fa-IR" sz="2000" dirty="0">
                <a:cs typeface="2  Titr" pitchFamily="2" charset="-78"/>
                <a:hlinkClick r:id="rId4" tooltip="حرام"/>
              </a:rPr>
              <a:t>حرام</a:t>
            </a:r>
            <a:r>
              <a:rPr lang="fa-IR" sz="2000" dirty="0">
                <a:cs typeface="2  Titr" pitchFamily="2" charset="-78"/>
              </a:rPr>
              <a:t> است. </a:t>
            </a:r>
            <a:r>
              <a:rPr lang="fa-IR" sz="2000" dirty="0" smtClean="0">
                <a:cs typeface="2  Titr" pitchFamily="2" charset="-78"/>
              </a:rPr>
              <a:t/>
            </a:r>
            <a:br>
              <a:rPr lang="fa-IR" sz="2000" dirty="0" smtClean="0">
                <a:cs typeface="2  Titr" pitchFamily="2" charset="-78"/>
              </a:rPr>
            </a:br>
            <a:endParaRPr lang="en-US" sz="2000" dirty="0">
              <a:cs typeface="2  Titr" pitchFamily="2" charset="-78"/>
            </a:endParaRPr>
          </a:p>
        </p:txBody>
      </p:sp>
      <p:sp>
        <p:nvSpPr>
          <p:cNvPr id="7" name="Rectangle 6"/>
          <p:cNvSpPr/>
          <p:nvPr/>
        </p:nvSpPr>
        <p:spPr>
          <a:xfrm>
            <a:off x="3654152" y="3068960"/>
            <a:ext cx="5814392" cy="400110"/>
          </a:xfrm>
          <a:prstGeom prst="rect">
            <a:avLst/>
          </a:prstGeom>
        </p:spPr>
        <p:txBody>
          <a:bodyPr wrap="square">
            <a:spAutoFit/>
          </a:bodyPr>
          <a:lstStyle/>
          <a:p>
            <a:r>
              <a:rPr lang="fa-IR" sz="2000" dirty="0">
                <a:cs typeface="2  Titr" pitchFamily="2" charset="-78"/>
              </a:rPr>
              <a:t>۲- </a:t>
            </a:r>
            <a:r>
              <a:rPr lang="fa-IR" sz="2000" dirty="0">
                <a:cs typeface="2  Titr" pitchFamily="2" charset="-78"/>
                <a:hlinkClick r:id="rId5" tooltip="صبور (پیوندی وجود ندارد)"/>
              </a:rPr>
              <a:t>صبور</a:t>
            </a:r>
            <a:r>
              <a:rPr lang="fa-IR" sz="2000" dirty="0">
                <a:cs typeface="2  Titr" pitchFamily="2" charset="-78"/>
              </a:rPr>
              <a:t> باشد. زیرا ریشه </a:t>
            </a:r>
            <a:r>
              <a:rPr lang="fa-IR" sz="2000" dirty="0" err="1">
                <a:cs typeface="2  Titr" pitchFamily="2" charset="-78"/>
              </a:rPr>
              <a:t>كنی</a:t>
            </a:r>
            <a:r>
              <a:rPr lang="fa-IR" sz="2000" dirty="0">
                <a:cs typeface="2  Titr" pitchFamily="2" charset="-78"/>
              </a:rPr>
              <a:t> </a:t>
            </a:r>
            <a:r>
              <a:rPr lang="fa-IR" sz="2000" dirty="0" err="1">
                <a:cs typeface="2  Titr" pitchFamily="2" charset="-78"/>
              </a:rPr>
              <a:t>منكر</a:t>
            </a:r>
            <a:r>
              <a:rPr lang="fa-IR" sz="2000" dirty="0">
                <a:cs typeface="2  Titr" pitchFamily="2" charset="-78"/>
              </a:rPr>
              <a:t> به سرعت </a:t>
            </a:r>
            <a:r>
              <a:rPr lang="fa-IR" sz="2000" dirty="0" err="1">
                <a:cs typeface="2  Titr" pitchFamily="2" charset="-78"/>
              </a:rPr>
              <a:t>ممكن</a:t>
            </a:r>
            <a:r>
              <a:rPr lang="fa-IR" sz="2000" dirty="0">
                <a:cs typeface="2  Titr" pitchFamily="2" charset="-78"/>
              </a:rPr>
              <a:t> نیست.</a:t>
            </a:r>
            <a:endParaRPr lang="en-US" sz="2000" dirty="0">
              <a:cs typeface="2  Titr" pitchFamily="2" charset="-78"/>
            </a:endParaRPr>
          </a:p>
        </p:txBody>
      </p:sp>
      <p:sp>
        <p:nvSpPr>
          <p:cNvPr id="8" name="Rectangle 7"/>
          <p:cNvSpPr/>
          <p:nvPr/>
        </p:nvSpPr>
        <p:spPr>
          <a:xfrm>
            <a:off x="-324544" y="3925505"/>
            <a:ext cx="9916113" cy="1015663"/>
          </a:xfrm>
          <a:prstGeom prst="rect">
            <a:avLst/>
          </a:prstGeom>
        </p:spPr>
        <p:txBody>
          <a:bodyPr wrap="square">
            <a:spAutoFit/>
          </a:bodyPr>
          <a:lstStyle/>
          <a:p>
            <a:pPr algn="ctr"/>
            <a:r>
              <a:rPr lang="fa-IR" sz="2000" dirty="0">
                <a:cs typeface="2  Titr" pitchFamily="2" charset="-78"/>
              </a:rPr>
              <a:t>۳-</a:t>
            </a:r>
            <a:r>
              <a:rPr lang="fa-IR" sz="2000" dirty="0">
                <a:cs typeface="2  Titr" pitchFamily="2" charset="-78"/>
                <a:hlinkClick r:id="rId6" tooltip="قطع رحم (پیوندی وجود ندارد)"/>
              </a:rPr>
              <a:t>قطع رحم</a:t>
            </a:r>
            <a:r>
              <a:rPr lang="fa-IR" sz="2000" dirty="0">
                <a:cs typeface="2  Titr" pitchFamily="2" charset="-78"/>
              </a:rPr>
              <a:t> </a:t>
            </a:r>
            <a:r>
              <a:rPr lang="fa-IR" sz="2000" dirty="0" err="1">
                <a:cs typeface="2  Titr" pitchFamily="2" charset="-78"/>
              </a:rPr>
              <a:t>نكند</a:t>
            </a:r>
            <a:r>
              <a:rPr lang="fa-IR" sz="2000" dirty="0">
                <a:cs typeface="2  Titr" pitchFamily="2" charset="-78"/>
              </a:rPr>
              <a:t>؛ باید دانست </a:t>
            </a:r>
            <a:r>
              <a:rPr lang="fa-IR" sz="2000" dirty="0" err="1">
                <a:cs typeface="2  Titr" pitchFamily="2" charset="-78"/>
              </a:rPr>
              <a:t>كه</a:t>
            </a:r>
            <a:r>
              <a:rPr lang="fa-IR" sz="2000" dirty="0">
                <a:cs typeface="2  Titr" pitchFamily="2" charset="-78"/>
              </a:rPr>
              <a:t> دستورات </a:t>
            </a:r>
            <a:r>
              <a:rPr lang="fa-IR" sz="2000" dirty="0">
                <a:cs typeface="2  Titr" pitchFamily="2" charset="-78"/>
                <a:hlinkClick r:id="rId7" tooltip="اسلام"/>
              </a:rPr>
              <a:t>اسلام</a:t>
            </a:r>
            <a:r>
              <a:rPr lang="fa-IR" sz="2000" dirty="0">
                <a:cs typeface="2  Titr" pitchFamily="2" charset="-78"/>
              </a:rPr>
              <a:t> </a:t>
            </a:r>
            <a:r>
              <a:rPr lang="fa-IR" sz="2000" dirty="0" err="1">
                <a:cs typeface="2  Titr" pitchFamily="2" charset="-78"/>
              </a:rPr>
              <a:t>مكمل</a:t>
            </a:r>
            <a:r>
              <a:rPr lang="fa-IR" sz="2000" dirty="0">
                <a:cs typeface="2  Titr" pitchFamily="2" charset="-78"/>
              </a:rPr>
              <a:t> </a:t>
            </a:r>
            <a:r>
              <a:rPr lang="fa-IR" sz="2000" dirty="0" err="1">
                <a:cs typeface="2  Titr" pitchFamily="2" charset="-78"/>
              </a:rPr>
              <a:t>یكدیگرند</a:t>
            </a:r>
            <a:r>
              <a:rPr lang="fa-IR" sz="2000" dirty="0">
                <a:cs typeface="2  Titr" pitchFamily="2" charset="-78"/>
              </a:rPr>
              <a:t> و اجرای هیچ </a:t>
            </a:r>
            <a:r>
              <a:rPr lang="fa-IR" sz="2000" dirty="0" err="1">
                <a:cs typeface="2  Titr" pitchFamily="2" charset="-78"/>
              </a:rPr>
              <a:t>یك</a:t>
            </a:r>
            <a:r>
              <a:rPr lang="fa-IR" sz="2000" dirty="0">
                <a:cs typeface="2  Titr" pitchFamily="2" charset="-78"/>
              </a:rPr>
              <a:t> نباید مانع </a:t>
            </a:r>
            <a:r>
              <a:rPr lang="fa-IR" sz="2000" dirty="0" smtClean="0">
                <a:cs typeface="2  Titr" pitchFamily="2" charset="-78"/>
              </a:rPr>
              <a:t>   </a:t>
            </a:r>
          </a:p>
          <a:p>
            <a:pPr algn="r"/>
            <a:r>
              <a:rPr lang="fa-IR" sz="2000" dirty="0" smtClean="0">
                <a:cs typeface="2  Titr" pitchFamily="2" charset="-78"/>
              </a:rPr>
              <a:t>                   اجرای </a:t>
            </a:r>
            <a:r>
              <a:rPr lang="fa-IR" sz="2000" dirty="0">
                <a:cs typeface="2  Titr" pitchFamily="2" charset="-78"/>
              </a:rPr>
              <a:t>دیگر </a:t>
            </a:r>
            <a:r>
              <a:rPr lang="fa-IR" sz="2000" dirty="0" err="1">
                <a:cs typeface="2  Titr" pitchFamily="2" charset="-78"/>
              </a:rPr>
              <a:t>فرایض</a:t>
            </a:r>
            <a:r>
              <a:rPr lang="fa-IR" sz="2000" dirty="0">
                <a:cs typeface="2  Titr" pitchFamily="2" charset="-78"/>
              </a:rPr>
              <a:t> شود. </a:t>
            </a:r>
            <a:r>
              <a:rPr lang="fa-IR" sz="2000" dirty="0" smtClean="0">
                <a:cs typeface="2  Titr" pitchFamily="2" charset="-78"/>
              </a:rPr>
              <a:t/>
            </a:r>
            <a:br>
              <a:rPr lang="fa-IR" sz="2000" dirty="0" smtClean="0">
                <a:cs typeface="2  Titr" pitchFamily="2" charset="-78"/>
              </a:rPr>
            </a:br>
            <a:endParaRPr lang="en-US" sz="2000" dirty="0">
              <a:cs typeface="2  Titr" pitchFamily="2" charset="-78"/>
            </a:endParaRPr>
          </a:p>
        </p:txBody>
      </p:sp>
      <p:sp>
        <p:nvSpPr>
          <p:cNvPr id="9" name="Rectangle 8"/>
          <p:cNvSpPr/>
          <p:nvPr/>
        </p:nvSpPr>
        <p:spPr>
          <a:xfrm>
            <a:off x="7092280" y="4953362"/>
            <a:ext cx="2592288" cy="707886"/>
          </a:xfrm>
          <a:prstGeom prst="rect">
            <a:avLst/>
          </a:prstGeom>
        </p:spPr>
        <p:txBody>
          <a:bodyPr wrap="square">
            <a:spAutoFit/>
          </a:bodyPr>
          <a:lstStyle/>
          <a:p>
            <a:r>
              <a:rPr lang="fa-IR" sz="2000" dirty="0">
                <a:solidFill>
                  <a:srgbClr val="FFFF00"/>
                </a:solidFill>
                <a:cs typeface="2  Titr" pitchFamily="2" charset="-78"/>
              </a:rPr>
              <a:t>۴- </a:t>
            </a:r>
            <a:r>
              <a:rPr lang="fa-IR" sz="2000" dirty="0" smtClean="0">
                <a:solidFill>
                  <a:srgbClr val="FFFF00"/>
                </a:solidFill>
                <a:cs typeface="2  Titr" pitchFamily="2" charset="-78"/>
              </a:rPr>
              <a:t>آبرو بری </a:t>
            </a:r>
            <a:r>
              <a:rPr lang="fa-IR" sz="2000" dirty="0" err="1" smtClean="0">
                <a:solidFill>
                  <a:srgbClr val="FFFF00"/>
                </a:solidFill>
                <a:cs typeface="2  Titr" pitchFamily="2" charset="-78"/>
              </a:rPr>
              <a:t>نكند</a:t>
            </a:r>
            <a:r>
              <a:rPr lang="fa-IR" sz="2000" dirty="0">
                <a:solidFill>
                  <a:srgbClr val="FFFF00"/>
                </a:solidFill>
                <a:cs typeface="2  Titr" pitchFamily="2" charset="-78"/>
              </a:rPr>
              <a:t>. </a:t>
            </a:r>
            <a:r>
              <a:rPr lang="fa-IR" sz="2000" dirty="0" smtClean="0">
                <a:solidFill>
                  <a:srgbClr val="FFFF00"/>
                </a:solidFill>
                <a:cs typeface="2  Titr" pitchFamily="2" charset="-78"/>
              </a:rPr>
              <a:t/>
            </a:r>
            <a:br>
              <a:rPr lang="fa-IR" sz="2000" dirty="0" smtClean="0">
                <a:solidFill>
                  <a:srgbClr val="FFFF00"/>
                </a:solidFill>
                <a:cs typeface="2  Titr" pitchFamily="2" charset="-78"/>
              </a:rPr>
            </a:br>
            <a:endParaRPr lang="en-US" sz="2000" dirty="0">
              <a:solidFill>
                <a:srgbClr val="FFFF00"/>
              </a:solidFill>
              <a:cs typeface="2  Titr" pitchFamily="2" charset="-78"/>
            </a:endParaRPr>
          </a:p>
        </p:txBody>
      </p:sp>
      <p:sp>
        <p:nvSpPr>
          <p:cNvPr id="10" name="Rectangle 9"/>
          <p:cNvSpPr/>
          <p:nvPr/>
        </p:nvSpPr>
        <p:spPr>
          <a:xfrm>
            <a:off x="6516216" y="5661248"/>
            <a:ext cx="4572000" cy="707886"/>
          </a:xfrm>
          <a:prstGeom prst="rect">
            <a:avLst/>
          </a:prstGeom>
        </p:spPr>
        <p:txBody>
          <a:bodyPr>
            <a:spAutoFit/>
          </a:bodyPr>
          <a:lstStyle/>
          <a:p>
            <a:r>
              <a:rPr lang="fa-IR" sz="2000" dirty="0">
                <a:solidFill>
                  <a:srgbClr val="333300"/>
                </a:solidFill>
                <a:cs typeface="2  Titr" pitchFamily="2" charset="-78"/>
              </a:rPr>
              <a:t>۵- خود را فراموش </a:t>
            </a:r>
            <a:r>
              <a:rPr lang="fa-IR" sz="2000" dirty="0" err="1">
                <a:solidFill>
                  <a:srgbClr val="333300"/>
                </a:solidFill>
                <a:cs typeface="2  Titr" pitchFamily="2" charset="-78"/>
              </a:rPr>
              <a:t>نكند</a:t>
            </a:r>
            <a:r>
              <a:rPr lang="fa-IR" sz="2000" dirty="0">
                <a:solidFill>
                  <a:srgbClr val="333300"/>
                </a:solidFill>
                <a:cs typeface="2  Titr" pitchFamily="2" charset="-78"/>
              </a:rPr>
              <a:t>. </a:t>
            </a:r>
            <a:r>
              <a:rPr lang="fa-IR" sz="2000" dirty="0" smtClean="0">
                <a:solidFill>
                  <a:srgbClr val="333300"/>
                </a:solidFill>
                <a:cs typeface="2  Titr" pitchFamily="2" charset="-78"/>
              </a:rPr>
              <a:t/>
            </a:r>
            <a:br>
              <a:rPr lang="fa-IR" sz="2000" dirty="0" smtClean="0">
                <a:solidFill>
                  <a:srgbClr val="333300"/>
                </a:solidFill>
                <a:cs typeface="2  Titr" pitchFamily="2" charset="-78"/>
              </a:rPr>
            </a:br>
            <a:endParaRPr lang="en-US" sz="2000" dirty="0">
              <a:solidFill>
                <a:srgbClr val="333300"/>
              </a:solidFill>
              <a:cs typeface="2  Titr" pitchFamily="2" charset="-78"/>
            </a:endParaRPr>
          </a:p>
        </p:txBody>
      </p:sp>
    </p:spTree>
    <p:custDataLst>
      <p:tags r:id="rId1"/>
    </p:custDataLst>
    <p:extLst>
      <p:ext uri="{BB962C8B-B14F-4D97-AF65-F5344CB8AC3E}">
        <p14:creationId xmlns:p14="http://schemas.microsoft.com/office/powerpoint/2010/main" val="137530184"/>
      </p:ext>
    </p:extLst>
  </p:cSld>
  <p:clrMapOvr>
    <a:masterClrMapping/>
  </p:clrMapOvr>
  <mc:AlternateContent xmlns:mc="http://schemas.openxmlformats.org/markup-compatibility/2006" xmlns:p14="http://schemas.microsoft.com/office/powerpoint/2010/main">
    <mc:Choice Requires="p14">
      <p:transition spd="slow" p14:dur="2000" advTm="66857"/>
    </mc:Choice>
    <mc:Fallback xmlns="">
      <p:transition spd="slow" advTm="668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ircle(in)">
                                      <p:cBhvr>
                                        <p:cTn id="23" dur="2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circle(in)">
                                      <p:cBhvr>
                                        <p:cTn id="28" dur="2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circle(in)">
                                      <p:cBhvr>
                                        <p:cTn id="33" dur="2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circle(in)">
                                      <p:cBhvr>
                                        <p:cTn id="38"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4|1.8|1.4|1.4|5.1|2.8"/>
</p:tagLst>
</file>

<file path=ppt/tags/tag10.xml><?xml version="1.0" encoding="utf-8"?>
<p:tagLst xmlns:a="http://schemas.openxmlformats.org/drawingml/2006/main" xmlns:r="http://schemas.openxmlformats.org/officeDocument/2006/relationships" xmlns:p="http://schemas.openxmlformats.org/presentationml/2006/main">
  <p:tag name="TIMING" val="|0.8|4.7|2.9|5|6.8|5.6|4.5|6.9|4.2|5.5|2.7|7.8|4.4|3.8|3.8|2.4|2.7"/>
</p:tagLst>
</file>

<file path=ppt/tags/tag11.xml><?xml version="1.0" encoding="utf-8"?>
<p:tagLst xmlns:a="http://schemas.openxmlformats.org/drawingml/2006/main" xmlns:r="http://schemas.openxmlformats.org/officeDocument/2006/relationships" xmlns:p="http://schemas.openxmlformats.org/presentationml/2006/main">
  <p:tag name="TIMING" val="|0.5|8.7|11|7|3.6|12|4.6|10.5"/>
</p:tagLst>
</file>

<file path=ppt/tags/tag12.xml><?xml version="1.0" encoding="utf-8"?>
<p:tagLst xmlns:a="http://schemas.openxmlformats.org/drawingml/2006/main" xmlns:r="http://schemas.openxmlformats.org/officeDocument/2006/relationships" xmlns:p="http://schemas.openxmlformats.org/presentationml/2006/main">
  <p:tag name="TIMING" val="|0.8|7|13.2|9.1|4.4|10.2|5.3"/>
</p:tagLst>
</file>

<file path=ppt/tags/tag13.xml><?xml version="1.0" encoding="utf-8"?>
<p:tagLst xmlns:a="http://schemas.openxmlformats.org/drawingml/2006/main" xmlns:r="http://schemas.openxmlformats.org/officeDocument/2006/relationships" xmlns:p="http://schemas.openxmlformats.org/presentationml/2006/main">
  <p:tag name="TIMING" val="|1.6|6.3|8|8.9|18|7.2"/>
</p:tagLst>
</file>

<file path=ppt/tags/tag14.xml><?xml version="1.0" encoding="utf-8"?>
<p:tagLst xmlns:a="http://schemas.openxmlformats.org/drawingml/2006/main" xmlns:r="http://schemas.openxmlformats.org/officeDocument/2006/relationships" xmlns:p="http://schemas.openxmlformats.org/presentationml/2006/main">
  <p:tag name="TIMING" val="|0.6|7.5"/>
</p:tagLst>
</file>

<file path=ppt/tags/tag15.xml><?xml version="1.0" encoding="utf-8"?>
<p:tagLst xmlns:a="http://schemas.openxmlformats.org/drawingml/2006/main" xmlns:r="http://schemas.openxmlformats.org/officeDocument/2006/relationships" xmlns:p="http://schemas.openxmlformats.org/presentationml/2006/main">
  <p:tag name="TIMING" val="|0.9"/>
</p:tagLst>
</file>

<file path=ppt/tags/tag16.xml><?xml version="1.0" encoding="utf-8"?>
<p:tagLst xmlns:a="http://schemas.openxmlformats.org/drawingml/2006/main" xmlns:r="http://schemas.openxmlformats.org/officeDocument/2006/relationships" xmlns:p="http://schemas.openxmlformats.org/presentationml/2006/main">
  <p:tag name="TIMING" val="|0.5|0.9|34.3"/>
</p:tagLst>
</file>

<file path=ppt/tags/tag2.xml><?xml version="1.0" encoding="utf-8"?>
<p:tagLst xmlns:a="http://schemas.openxmlformats.org/drawingml/2006/main" xmlns:r="http://schemas.openxmlformats.org/officeDocument/2006/relationships" xmlns:p="http://schemas.openxmlformats.org/presentationml/2006/main">
  <p:tag name="TIMING" val="|2.1|2.7|11.9|2.8|9.6|10.9|10.9"/>
</p:tagLst>
</file>

<file path=ppt/tags/tag3.xml><?xml version="1.0" encoding="utf-8"?>
<p:tagLst xmlns:a="http://schemas.openxmlformats.org/drawingml/2006/main" xmlns:r="http://schemas.openxmlformats.org/officeDocument/2006/relationships" xmlns:p="http://schemas.openxmlformats.org/presentationml/2006/main">
  <p:tag name="TIMING" val="|1.8|1.3|6.9|8.2"/>
</p:tagLst>
</file>

<file path=ppt/tags/tag4.xml><?xml version="1.0" encoding="utf-8"?>
<p:tagLst xmlns:a="http://schemas.openxmlformats.org/drawingml/2006/main" xmlns:r="http://schemas.openxmlformats.org/officeDocument/2006/relationships" xmlns:p="http://schemas.openxmlformats.org/presentationml/2006/main">
  <p:tag name="TIMING" val="|1.2|1.3|2.3"/>
</p:tagLst>
</file>

<file path=ppt/tags/tag5.xml><?xml version="1.0" encoding="utf-8"?>
<p:tagLst xmlns:a="http://schemas.openxmlformats.org/drawingml/2006/main" xmlns:r="http://schemas.openxmlformats.org/officeDocument/2006/relationships" xmlns:p="http://schemas.openxmlformats.org/presentationml/2006/main">
  <p:tag name="TIMING" val="|0.9|1.1|5.7|1.6|4.9|0.9|5.9|0.7|7.4|0.6|4.3|0.9|5.5|1.4|3.5|0.8|4.9|0.7"/>
</p:tagLst>
</file>

<file path=ppt/tags/tag6.xml><?xml version="1.0" encoding="utf-8"?>
<p:tagLst xmlns:a="http://schemas.openxmlformats.org/drawingml/2006/main" xmlns:r="http://schemas.openxmlformats.org/officeDocument/2006/relationships" xmlns:p="http://schemas.openxmlformats.org/presentationml/2006/main">
  <p:tag name="TIMING" val="|0.6|2.3|4.9|5|7.9"/>
</p:tagLst>
</file>

<file path=ppt/tags/tag7.xml><?xml version="1.0" encoding="utf-8"?>
<p:tagLst xmlns:a="http://schemas.openxmlformats.org/drawingml/2006/main" xmlns:r="http://schemas.openxmlformats.org/officeDocument/2006/relationships" xmlns:p="http://schemas.openxmlformats.org/presentationml/2006/main">
  <p:tag name="TIMING" val="|1.2|3.4|4.1|12.5|30.3"/>
</p:tagLst>
</file>

<file path=ppt/tags/tag8.xml><?xml version="1.0" encoding="utf-8"?>
<p:tagLst xmlns:a="http://schemas.openxmlformats.org/drawingml/2006/main" xmlns:r="http://schemas.openxmlformats.org/officeDocument/2006/relationships" xmlns:p="http://schemas.openxmlformats.org/presentationml/2006/main">
  <p:tag name="TIMING" val="|0.5|2.3|3.6|3|3.3|2.4"/>
</p:tagLst>
</file>

<file path=ppt/tags/tag9.xml><?xml version="1.0" encoding="utf-8"?>
<p:tagLst xmlns:a="http://schemas.openxmlformats.org/drawingml/2006/main" xmlns:r="http://schemas.openxmlformats.org/officeDocument/2006/relationships" xmlns:p="http://schemas.openxmlformats.org/presentationml/2006/main">
  <p:tag name="TIMING" val="|0.7|4.7|8.1|13|13.5|9.2|7.7"/>
</p:tagLst>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598</TotalTime>
  <Words>1007</Words>
  <Application>Microsoft Office PowerPoint</Application>
  <PresentationFormat>On-screen Show (4:3)</PresentationFormat>
  <Paragraphs>120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rahpooyan</dc:creator>
  <cp:lastModifiedBy>rahpooyan</cp:lastModifiedBy>
  <cp:revision>45</cp:revision>
  <dcterms:created xsi:type="dcterms:W3CDTF">2014-10-30T13:54:39Z</dcterms:created>
  <dcterms:modified xsi:type="dcterms:W3CDTF">2014-10-30T23:54:09Z</dcterms:modified>
</cp:coreProperties>
</file>